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00" r:id="rId2"/>
    <p:sldId id="428" r:id="rId3"/>
    <p:sldId id="429" r:id="rId4"/>
    <p:sldId id="455" r:id="rId5"/>
    <p:sldId id="451" r:id="rId6"/>
    <p:sldId id="452" r:id="rId7"/>
    <p:sldId id="433" r:id="rId8"/>
    <p:sldId id="430" r:id="rId9"/>
    <p:sldId id="457" r:id="rId10"/>
    <p:sldId id="456" r:id="rId11"/>
    <p:sldId id="450" r:id="rId12"/>
    <p:sldId id="449" r:id="rId13"/>
    <p:sldId id="431" r:id="rId14"/>
    <p:sldId id="434" r:id="rId15"/>
    <p:sldId id="447" r:id="rId16"/>
    <p:sldId id="435" r:id="rId17"/>
    <p:sldId id="437" r:id="rId18"/>
    <p:sldId id="438" r:id="rId19"/>
    <p:sldId id="439" r:id="rId20"/>
    <p:sldId id="440" r:id="rId21"/>
    <p:sldId id="441" r:id="rId22"/>
    <p:sldId id="454" r:id="rId23"/>
    <p:sldId id="448" r:id="rId24"/>
    <p:sldId id="442" r:id="rId25"/>
    <p:sldId id="443" r:id="rId26"/>
    <p:sldId id="453" r:id="rId27"/>
    <p:sldId id="444" r:id="rId28"/>
    <p:sldId id="445" r:id="rId29"/>
    <p:sldId id="446" r:id="rId30"/>
    <p:sldId id="383" r:id="rId31"/>
    <p:sldId id="427" r:id="rId32"/>
    <p:sldId id="403" r:id="rId33"/>
    <p:sldId id="369" r:id="rId34"/>
    <p:sldId id="370" r:id="rId35"/>
    <p:sldId id="417" r:id="rId36"/>
    <p:sldId id="418" r:id="rId37"/>
    <p:sldId id="419" r:id="rId38"/>
    <p:sldId id="381" r:id="rId39"/>
    <p:sldId id="382" r:id="rId40"/>
    <p:sldId id="392" r:id="rId41"/>
    <p:sldId id="384" r:id="rId42"/>
    <p:sldId id="385" r:id="rId43"/>
    <p:sldId id="386" r:id="rId44"/>
    <p:sldId id="387" r:id="rId45"/>
    <p:sldId id="388" r:id="rId46"/>
    <p:sldId id="389" r:id="rId47"/>
    <p:sldId id="394" r:id="rId48"/>
    <p:sldId id="393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63">
          <p15:clr>
            <a:srgbClr val="A4A3A4"/>
          </p15:clr>
        </p15:guide>
        <p15:guide id="2" orient="horz" pos="4212">
          <p15:clr>
            <a:srgbClr val="A4A3A4"/>
          </p15:clr>
        </p15:guide>
        <p15:guide id="3" orient="horz" pos="3887">
          <p15:clr>
            <a:srgbClr val="A4A3A4"/>
          </p15:clr>
        </p15:guide>
        <p15:guide id="4" pos="3943">
          <p15:clr>
            <a:srgbClr val="A4A3A4"/>
          </p15:clr>
        </p15:guide>
        <p15:guide id="5" pos="2279">
          <p15:clr>
            <a:srgbClr val="A4A3A4"/>
          </p15:clr>
        </p15:guide>
        <p15:guide id="6" pos="54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FF"/>
    <a:srgbClr val="F04187"/>
    <a:srgbClr val="BF0000"/>
    <a:srgbClr val="5F5F5F"/>
    <a:srgbClr val="000000"/>
    <a:srgbClr val="414042"/>
    <a:srgbClr val="00B4E5"/>
    <a:srgbClr val="0094BC"/>
    <a:srgbClr val="001D32"/>
    <a:srgbClr val="7F7F7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78186" autoAdjust="0"/>
  </p:normalViewPr>
  <p:slideViewPr>
    <p:cSldViewPr snapToGrid="0" snapToObjects="1">
      <p:cViewPr>
        <p:scale>
          <a:sx n="60" d="100"/>
          <a:sy n="60" d="100"/>
        </p:scale>
        <p:origin x="-1258" y="-235"/>
      </p:cViewPr>
      <p:guideLst>
        <p:guide orient="horz" pos="463"/>
        <p:guide orient="horz" pos="4212"/>
        <p:guide orient="horz" pos="3887"/>
        <p:guide pos="3943"/>
        <p:guide pos="2279"/>
        <p:guide pos="54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itchFamily="34" charset="0"/>
                <a:cs typeface="Arial" pitchFamily="34" charset="0"/>
              </a:rPr>
              <a:pPr/>
              <a:t>4/18/2017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2011 LENOVO CONFIDENTIAL. All rights reserved</a:t>
            </a:r>
            <a:r>
              <a:rPr lang="en-US" sz="800" cap="all" dirty="0" smtClean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800" cap="all" dirty="0">
              <a:solidFill>
                <a:srgbClr val="93959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915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F23CF275-28B3-497F-9AED-85D5F023BA5C}" type="datetimeFigureOut">
              <a:rPr lang="en-US" smtClean="0"/>
              <a:pPr/>
              <a:t>4/18/2017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800" cap="all" dirty="0" smtClean="0">
                <a:solidFill>
                  <a:srgbClr val="939598"/>
                </a:solidFill>
              </a:rPr>
              <a:t>2011 LENOVO CONFIDENTIAL.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fld id="{4AED87EB-65D7-4500-873C-410831173A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933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 1: resources metadata</a:t>
            </a:r>
            <a:r>
              <a:rPr lang="en-US" baseline="0" dirty="0" smtClean="0"/>
              <a:t> are registered before they become available for consumption, whereas in pattern 2 resource is created on the fly.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 2: is an ideal that resource can be</a:t>
            </a:r>
            <a:r>
              <a:rPr lang="en-US" baseline="0" dirty="0" smtClean="0"/>
              <a:t> created on the fly, which is observed in juju creating LXD container when deploying workload,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openstack</a:t>
            </a:r>
            <a:r>
              <a:rPr lang="en-US" baseline="0" dirty="0" smtClean="0"/>
              <a:t> base. In the end, we want the entire system appear to operator to have this capability by hiding complexity within the system.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dirty="0" smtClean="0"/>
              <a:t>Need to </a:t>
            </a:r>
            <a:r>
              <a:rPr lang="en-US" altLang="zh-CN" dirty="0" err="1" smtClean="0"/>
              <a:t>fingure</a:t>
            </a:r>
            <a:r>
              <a:rPr lang="en-US" altLang="zh-CN" baseline="0" dirty="0" smtClean="0"/>
              <a:t> out 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 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:"default",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"model-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uuid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</a:t>
            </a:r>
            <a:r>
              <a:rPr lang="en-US" altLang="zh-CN" sz="1600" dirty="0" smtClean="0">
                <a:solidFill>
                  <a:schemeClr val="tx1"/>
                </a:solidFill>
              </a:rPr>
              <a:t>:"719d9a06-3d86-44fa-8e4d-e65232c8a84c",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"controller-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uuid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</a:t>
            </a:r>
            <a:r>
              <a:rPr lang="en-US" altLang="zh-CN" sz="1600" dirty="0" smtClean="0">
                <a:solidFill>
                  <a:schemeClr val="tx1"/>
                </a:solidFill>
              </a:rPr>
              <a:t>:"4b112187-fa26-401e-8116-e21ac2dd868a",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"controller-name"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-test",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"owner"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"cloud"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"region"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localhost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"type"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"life"</a:t>
            </a:r>
            <a:r>
              <a:rPr lang="en-US" altLang="zh-CN" sz="1600" dirty="0" smtClean="0">
                <a:solidFill>
                  <a:schemeClr val="tx1"/>
                </a:solidFill>
              </a:rPr>
              <a:t>:"alive",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"status"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"current"</a:t>
            </a:r>
            <a:r>
              <a:rPr lang="en-US" altLang="zh-CN" sz="1600" dirty="0" smtClean="0">
                <a:solidFill>
                  <a:schemeClr val="tx1"/>
                </a:solidFill>
              </a:rPr>
              <a:t>:"available",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"since"</a:t>
            </a:r>
            <a:r>
              <a:rPr lang="en-US" altLang="zh-CN" sz="1600" dirty="0" smtClean="0">
                <a:solidFill>
                  <a:schemeClr val="tx1"/>
                </a:solidFill>
              </a:rPr>
              <a:t>:"2017-04-06"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"users"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"admin"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"display-name"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"access"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"last-connection"</a:t>
            </a:r>
            <a:r>
              <a:rPr lang="en-US" altLang="zh-CN" sz="1600" dirty="0" smtClean="0">
                <a:solidFill>
                  <a:schemeClr val="tx1"/>
                </a:solidFill>
              </a:rPr>
              <a:t>:"1 hour ago"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"machines"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"0"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"1"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"2"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"9"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}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charmhelpers.core.unitdata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charmhelpers.core.hookenv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open('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django.yaml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 as f: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yaml.safe_load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f.read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k, v in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django_cfg.items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db.set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(k, v)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db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manage(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not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isinstance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list):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cmd.split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 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 = [python(), 'manage.py']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 = []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extra.append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('--settings=%s' %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('maintenance', ' '.join(['manage.py']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call(exe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extra)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call(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subprocess.check_call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cwd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('source-path'))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pip():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().get('pip',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/bin/pip')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python():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().get('python',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/bin/python')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metadata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summary: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identity service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maintainer: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Charmers &lt;openstack-charmers@lists.ubuntu.com&gt;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description: </a:t>
            </a:r>
            <a:r>
              <a:rPr lang="en-US" altLang="zh-CN" dirty="0" smtClean="0"/>
              <a:t>|</a:t>
            </a:r>
            <a:br>
              <a:rPr lang="en-US" altLang="zh-CN" dirty="0" smtClean="0"/>
            </a:br>
            <a:r>
              <a:rPr lang="en-US" altLang="zh-CN" dirty="0" smtClean="0"/>
              <a:t> Keystone is an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project that provides Identity, Token, Catalog and</a:t>
            </a:r>
            <a:br>
              <a:rPr lang="en-US" altLang="zh-CN" dirty="0" smtClean="0"/>
            </a:br>
            <a:r>
              <a:rPr lang="en-US" altLang="zh-CN" dirty="0" smtClean="0"/>
              <a:t> Policy services for use specifically by projects in the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family. It</a:t>
            </a:r>
            <a:br>
              <a:rPr lang="en-US" altLang="zh-CN" dirty="0" smtClean="0"/>
            </a:br>
            <a:r>
              <a:rPr lang="en-US" altLang="zh-CN" dirty="0" smtClean="0"/>
              <a:t> implements </a:t>
            </a:r>
            <a:r>
              <a:rPr lang="en-US" altLang="zh-CN" dirty="0" err="1" smtClean="0"/>
              <a:t>OpenStack’s</a:t>
            </a:r>
            <a:r>
              <a:rPr lang="en-US" altLang="zh-CN" dirty="0" smtClean="0"/>
              <a:t> Identity API.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identity</a:t>
            </a:r>
            <a:br>
              <a:rPr lang="en-US" altLang="zh-CN" dirty="0" smtClean="0"/>
            </a:br>
            <a:r>
              <a:rPr lang="en-US" altLang="zh-CN" dirty="0" smtClean="0"/>
              <a:t>  - misc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xenial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trusty</a:t>
            </a:r>
            <a:br>
              <a:rPr lang="en-US" altLang="zh-CN" dirty="0" smtClean="0"/>
            </a:br>
            <a:r>
              <a:rPr lang="en-US" altLang="zh-CN" dirty="0" smtClean="0"/>
              <a:t>  - </a:t>
            </a:r>
            <a:r>
              <a:rPr lang="en-US" altLang="zh-CN" dirty="0" err="1" smtClean="0"/>
              <a:t>yakkety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extra-bindings: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public: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internal: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nrpe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-external-master: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nrpe</a:t>
            </a:r>
            <a:r>
              <a:rPr lang="en-US" altLang="zh-CN" dirty="0" smtClean="0"/>
              <a:t>-external-master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identity-service: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identity-notifications: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keystone-notifications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keystone-admin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identity-credentials: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keystone-credentials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shared-db: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-shared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pgsql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pgsql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hacluster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domain-backend: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keystone-domain-backend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cluster: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keystone-ha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when_not</a:t>
            </a:r>
            <a:r>
              <a:rPr lang="en-US" dirty="0" smtClean="0"/>
              <a:t>(‘a’)</a:t>
            </a:r>
          </a:p>
          <a:p>
            <a:r>
              <a:rPr lang="en-US" dirty="0" smtClean="0"/>
              <a:t>Def</a:t>
            </a:r>
            <a:r>
              <a:rPr lang="en-US" baseline="0" dirty="0" smtClean="0"/>
              <a:t> this():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set_state</a:t>
            </a:r>
            <a:r>
              <a:rPr lang="en-US" baseline="0" dirty="0" smtClean="0"/>
              <a:t>(“b”)</a:t>
            </a:r>
          </a:p>
          <a:p>
            <a:r>
              <a:rPr lang="en-US" baseline="0" dirty="0" smtClean="0"/>
              <a:t>  pass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@when(‘b’)</a:t>
            </a:r>
          </a:p>
          <a:p>
            <a:r>
              <a:rPr lang="en-US" baseline="0" dirty="0" smtClean="0"/>
              <a:t>Def that():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set_state</a:t>
            </a:r>
            <a:r>
              <a:rPr lang="en-US" baseline="0" dirty="0" smtClean="0"/>
              <a:t>(“c”)</a:t>
            </a:r>
          </a:p>
          <a:p>
            <a:r>
              <a:rPr lang="en-US" baseline="0" dirty="0" smtClean="0"/>
              <a:t>  pass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Import time</a:t>
            </a:r>
          </a:p>
          <a:p>
            <a:r>
              <a:rPr lang="en-US" baseline="0" dirty="0" err="1" smtClean="0"/>
              <a:t>time.time</a:t>
            </a:r>
            <a:r>
              <a:rPr lang="en-US" baseline="0" dirty="0" smtClean="0"/>
              <a:t>() =&gt; 9834092492094.998</a:t>
            </a:r>
          </a:p>
          <a:p>
            <a:r>
              <a:rPr lang="en-US" baseline="0" dirty="0" err="1" smtClean="0"/>
              <a:t>time.ctime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time.time</a:t>
            </a:r>
            <a:r>
              <a:rPr lang="en-US" baseline="0" dirty="0" smtClean="0"/>
              <a:t>()) =&gt; Fri 10:17 May 01, 2017</a:t>
            </a:r>
          </a:p>
          <a:p>
            <a:r>
              <a:rPr lang="en-US" baseline="0" dirty="0" smtClean="0"/>
              <a:t>with open(“/</a:t>
            </a:r>
            <a:r>
              <a:rPr lang="en-US" baseline="0" dirty="0" err="1" smtClean="0"/>
              <a:t>tmp</a:t>
            </a:r>
            <a:r>
              <a:rPr lang="en-US" baseline="0" dirty="0" smtClean="0"/>
              <a:t>/</a:t>
            </a:r>
            <a:r>
              <a:rPr lang="en-US" baseline="0" dirty="0" err="1" smtClean="0"/>
              <a:t>juju.log”,’a</a:t>
            </a:r>
            <a:r>
              <a:rPr lang="en-US" baseline="0" dirty="0" smtClean="0"/>
              <a:t>’) as f:</a:t>
            </a:r>
          </a:p>
          <a:p>
            <a:r>
              <a:rPr lang="en-US" baseline="0" dirty="0" smtClean="0"/>
              <a:t>   </a:t>
            </a:r>
            <a:r>
              <a:rPr lang="en-US" baseline="0" dirty="0" err="1" smtClean="0"/>
              <a:t>f.write</a:t>
            </a:r>
            <a:r>
              <a:rPr lang="en-US" baseline="0" dirty="0" smtClean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Please refer to the centos.gif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Base layer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Interface layer defines service that can be “connected” to, </a:t>
            </a:r>
            <a:r>
              <a:rPr lang="en-US" sz="1100" kern="1200" dirty="0" err="1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eg</a:t>
            </a: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. DB. Parameters are passed via interface; how to connect is determined by application, not charm.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Charm layer defines “states”, “hooks”, and application logics.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43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9.png"/><Relationship Id="rId3" Type="http://schemas.openxmlformats.org/officeDocument/2006/relationships/image" Target="../media/image17.jpeg"/><Relationship Id="rId21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-1"/>
            <a:ext cx="12190412" cy="6857107"/>
          </a:xfrm>
          <a:prstGeom prst="rect">
            <a:avLst/>
          </a:prstGeom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val 70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67" name="Oval 6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68" name="Picture 5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7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1" name="Group 50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54" name="Oval 53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3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 userDrawn="1"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7" name="Picture 6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0" name="Picture 8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9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40" name="Oval 39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2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79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80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498876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473513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473513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77455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55725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4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40842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3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16589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Layout -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1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43845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2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50372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DAR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7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909698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17164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5120" y="3464892"/>
            <a:ext cx="1200544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add picture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58288" y="4770438"/>
            <a:ext cx="168910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5120" y="4664439"/>
            <a:ext cx="1200544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pic>
        <p:nvPicPr>
          <p:cNvPr id="71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Oval 71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5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Oval 75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77" name="Oval 7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79" name="Group 78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80" name="Oval 79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1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2" name="Group 81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83" name="Oval 82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4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5" name="Group 84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86" name="Oval 85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7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pic>
        <p:nvPicPr>
          <p:cNvPr id="88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92" name="Oval 91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3" name="Picture 92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95" name="Oval 94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6" name="Picture 6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97" name="Group 96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98" name="Oval 97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9" name="Picture 8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grpSp>
        <p:nvGrpSpPr>
          <p:cNvPr id="100" name="Group 99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101" name="Oval 100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102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125" name="Oval 124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126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127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128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129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605663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0253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4202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800850" cy="61356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5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38594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2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35766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35766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978957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38359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38359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 userDrawn="1"/>
        </p:nvGrpSpPr>
        <p:grpSpPr bwMode="gray">
          <a:xfrm>
            <a:off x="1828170" y="1525134"/>
            <a:ext cx="8535661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ounded Rectangle 5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 userDrawn="1"/>
        </p:nvGrpSpPr>
        <p:grpSpPr bwMode="gray">
          <a:xfrm>
            <a:off x="5853433" y="1265716"/>
            <a:ext cx="485134" cy="485134"/>
            <a:chOff x="5853433" y="734066"/>
            <a:chExt cx="485134" cy="485134"/>
          </a:xfrm>
        </p:grpSpPr>
        <p:sp>
          <p:nvSpPr>
            <p:cNvPr id="62" name="Oval 61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63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694" y="2791839"/>
            <a:ext cx="5374610" cy="124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997713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1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section header 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3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5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0" y="4087549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186692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93958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093958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114163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14163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814793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38870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TextBox slide number"/>
          <p:cNvSpPr txBox="1"/>
          <p:nvPr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302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9" r:id="rId2"/>
    <p:sldLayoutId id="2147483670" r:id="rId3"/>
    <p:sldLayoutId id="2147483654" r:id="rId4"/>
    <p:sldLayoutId id="2147483672" r:id="rId5"/>
    <p:sldLayoutId id="2147483661" r:id="rId6"/>
    <p:sldLayoutId id="2147483671" r:id="rId7"/>
    <p:sldLayoutId id="2147483673" r:id="rId8"/>
    <p:sldLayoutId id="2147483678" r:id="rId9"/>
    <p:sldLayoutId id="2147483662" r:id="rId10"/>
    <p:sldLayoutId id="2147483674" r:id="rId11"/>
    <p:sldLayoutId id="2147483691" r:id="rId12"/>
    <p:sldLayoutId id="2147483690" r:id="rId13"/>
    <p:sldLayoutId id="2147483692" r:id="rId14"/>
    <p:sldLayoutId id="2147483695" r:id="rId15"/>
    <p:sldLayoutId id="2147483694" r:id="rId16"/>
    <p:sldLayoutId id="2147483697" r:id="rId17"/>
    <p:sldLayoutId id="2147483698" r:id="rId18"/>
    <p:sldLayoutId id="2147483699" r:id="rId19"/>
    <p:sldLayoutId id="2147483700" r:id="rId20"/>
    <p:sldLayoutId id="2147483681" r:id="rId21"/>
    <p:sldLayoutId id="2147483682" r:id="rId22"/>
    <p:sldLayoutId id="2147483657" r:id="rId23"/>
    <p:sldLayoutId id="2147483676" r:id="rId24"/>
    <p:sldLayoutId id="2147483680" r:id="rId25"/>
    <p:sldLayoutId id="2147483659" r:id="rId26"/>
    <p:sldLayoutId id="2147483675" r:id="rId27"/>
    <p:sldLayoutId id="2147483668" r:id="rId28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juju-solutions/layer-vanilla.git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jucharms.com/docs/stable/reference-charm-hooks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jucharms.com/docs/stable/reference-charm-hooks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jucharms.com/docs/2.1/tools-charm-helpers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jucharms.com/docs/stable/reference-charm-hooks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solution</a:t>
            </a:r>
            <a:br>
              <a:rPr lang="en-US" dirty="0" smtClean="0"/>
            </a:br>
            <a:r>
              <a:rPr lang="en-US" dirty="0" smtClean="0"/>
              <a:t>Demo #1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Xiaogang Zhou, Feng Xia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4/7/2017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671749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1 example – Juju + </a:t>
            </a:r>
            <a:r>
              <a:rPr lang="en-US" dirty="0" err="1" smtClean="0"/>
              <a:t>MaaS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549" y="981978"/>
            <a:ext cx="6070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Prepare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and BM nodes – NEW, commissioning, READY</a:t>
            </a:r>
          </a:p>
          <a:p>
            <a:pPr marL="457200" indent="-457200">
              <a:buAutoNum type="arabicPeriod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Bootstrap Juju environment – create manager node, aka. Machine-0</a:t>
            </a:r>
          </a:p>
          <a:p>
            <a:pPr marL="457200" indent="-457200"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maas cloud yam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709" y="1730302"/>
            <a:ext cx="4428547" cy="4146624"/>
          </a:xfrm>
          <a:prstGeom prst="rect">
            <a:avLst/>
          </a:prstGeom>
        </p:spPr>
      </p:pic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747709" y="5919954"/>
            <a:ext cx="33173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To add a cloud: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$ juju add-cloud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devmaas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maas-clouds.yaml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6" name="Picture 15" descr="juju deploy target node state diagr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4565" y="1003217"/>
            <a:ext cx="5183476" cy="56246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8640" y="979715"/>
            <a:ext cx="11073384" cy="761999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E.g.</a:t>
            </a:r>
            <a:r>
              <a:rPr lang="en-US" altLang="zh-CN" sz="1600" dirty="0" smtClean="0">
                <a:solidFill>
                  <a:schemeClr val="tx1"/>
                </a:solidFill>
              </a:rPr>
              <a:t> --constraints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mem</a:t>
            </a:r>
            <a:r>
              <a:rPr lang="en-US" altLang="zh-CN" sz="1600" dirty="0" smtClean="0">
                <a:solidFill>
                  <a:schemeClr val="tx1"/>
                </a:solidFill>
              </a:rPr>
              <a:t>=4G cores=2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Can also define different constraints sets for different </a:t>
            </a:r>
            <a:r>
              <a:rPr lang="en-US" sz="1600" dirty="0" err="1" smtClean="0">
                <a:solidFill>
                  <a:schemeClr val="tx1"/>
                </a:solidFill>
              </a:rPr>
              <a:t>clouds:Such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as:arch,cores,mem,root</a:t>
            </a:r>
            <a:r>
              <a:rPr lang="en-US" sz="1600" dirty="0" smtClean="0">
                <a:solidFill>
                  <a:schemeClr val="tx1"/>
                </a:solidFill>
              </a:rPr>
              <a:t>-</a:t>
            </a:r>
            <a:r>
              <a:rPr lang="en-US" sz="1600" dirty="0" err="1" smtClean="0">
                <a:solidFill>
                  <a:schemeClr val="tx1"/>
                </a:solidFill>
              </a:rPr>
              <a:t>disk,virt</a:t>
            </a:r>
            <a:r>
              <a:rPr lang="en-US" sz="1600" dirty="0" smtClean="0">
                <a:solidFill>
                  <a:schemeClr val="tx1"/>
                </a:solidFill>
              </a:rPr>
              <a:t>-type    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7613" y="1768394"/>
            <a:ext cx="9971087" cy="4705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status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523503" y="6197697"/>
            <a:ext cx="331735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Ubuntu Mono"/>
                <a:cs typeface="Arial" pitchFamily="34" charset="0"/>
              </a:rPr>
              <a:t>Fig.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$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juju status</a:t>
            </a:r>
            <a:endParaRPr kumimoji="0" lang="en-US" sz="12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6" descr="juju stat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6631" y="990601"/>
            <a:ext cx="9752432" cy="50604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charm deploy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0726" y="1083692"/>
            <a:ext cx="88280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Details of the charm that we will demo, use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Openstack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Screencast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a deploy process, including views from Juju GUI</a:t>
            </a:r>
          </a:p>
        </p:txBody>
      </p:sp>
      <p:sp>
        <p:nvSpPr>
          <p:cNvPr id="7" name="Rectangle 6"/>
          <p:cNvSpPr/>
          <p:nvPr/>
        </p:nvSpPr>
        <p:spPr>
          <a:xfrm>
            <a:off x="2961983" y="2123633"/>
            <a:ext cx="5660774" cy="3902149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Screencast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development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charm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8" name="文本占位符 2"/>
          <p:cNvSpPr txBox="1">
            <a:spLocks/>
          </p:cNvSpPr>
          <p:nvPr/>
        </p:nvSpPr>
        <p:spPr>
          <a:xfrm>
            <a:off x="620023" y="1212112"/>
            <a:ext cx="9071640" cy="4384440"/>
          </a:xfrm>
          <a:prstGeom prst="rect">
            <a:avLst/>
          </a:prstGeo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1999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3999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1,Two ways to get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charms: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highlight>
                <a:scrgbClr r="0" g="0" b="0">
                  <a:alpha val="0"/>
                </a:scrgbClr>
              </a:highlight>
              <a:uLnTx/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lvl="1">
              <a:spcBef>
                <a:spcPts val="1417"/>
              </a:spcBef>
              <a:buClr>
                <a:schemeClr val="tx2"/>
              </a:buClr>
              <a:buSzPct val="45000"/>
              <a:buNone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1,Can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download charm from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github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and run charm build:</a:t>
            </a:r>
          </a:p>
          <a:p>
            <a:pPr lvl="1">
              <a:buClr>
                <a:schemeClr val="tx2"/>
              </a:buClr>
              <a:buNone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git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clone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  <a:hlinkClick r:id="rId2"/>
              </a:rPr>
              <a:t>http://github.com/juju-solutions/layer-vanilla.git</a:t>
            </a:r>
          </a:p>
          <a:p>
            <a:pPr lvl="1">
              <a:spcBef>
                <a:spcPts val="1417"/>
              </a:spcBef>
              <a:buClr>
                <a:schemeClr val="tx2"/>
              </a:buClr>
              <a:buSzPct val="45000"/>
              <a:buNone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2,Use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the charm tools to build up the charm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src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:</a:t>
            </a:r>
          </a:p>
          <a:p>
            <a:pPr lvl="1">
              <a:spcBef>
                <a:spcPts val="1417"/>
              </a:spcBef>
              <a:buClr>
                <a:schemeClr val="tx2"/>
              </a:buClr>
              <a:buSzPct val="45000"/>
              <a:buNone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charm create -t reactive-python   XXXX (this –t is the type of charm template we want</a:t>
            </a:r>
            <a:r>
              <a:rPr kumimoji="0" lang="en-US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to create, react is a very flexible way to write a charm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)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2,Use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the charm build to create a charm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3,Deploy </a:t>
            </a:r>
            <a:r>
              <a:rPr lang="en-US" sz="1600" dirty="0" smtClean="0"/>
              <a:t> </a:t>
            </a:r>
            <a:r>
              <a:rPr lang="en-US" sz="1600" dirty="0" smtClean="0"/>
              <a:t>local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charm to certain machine</a:t>
            </a:r>
          </a:p>
          <a:p>
            <a:pPr lvl="1">
              <a:spcBef>
                <a:spcPts val="1417"/>
              </a:spcBef>
              <a:buClr>
                <a:schemeClr val="tx2"/>
              </a:buClr>
              <a:buSzPct val="45000"/>
              <a:buNone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juju deploy $JUJU_REPOSITORY/trusty/layer-alum --series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xenial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–to machine-id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highlight>
                <a:scrgbClr r="0" g="0" b="0">
                  <a:alpha val="0"/>
                </a:scrgbClr>
              </a:highlight>
              <a:uLnTx/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tree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61928" y="1240835"/>
            <a:ext cx="48268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config.yaml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config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options</a:t>
            </a:r>
          </a:p>
          <a:p>
            <a:pPr marL="457200" indent="-457200"/>
            <a:r>
              <a:rPr lang="en-US" sz="1400" dirty="0" smtClean="0">
                <a:latin typeface="Arial" pitchFamily="34" charset="0"/>
                <a:cs typeface="Arial" pitchFamily="34" charset="0"/>
              </a:rPr>
              <a:t>can be load in the python files to enable flexible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config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metadata.yaml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charm meta</a:t>
            </a:r>
          </a:p>
          <a:p>
            <a:pPr marL="457200" indent="-457200"/>
            <a:r>
              <a:rPr lang="en-US" sz="1400" dirty="0" smtClean="0">
                <a:latin typeface="Arial" pitchFamily="34" charset="0"/>
                <a:cs typeface="Arial" pitchFamily="34" charset="0"/>
              </a:rPr>
              <a:t>Defines info like what is the charm, works on which series </a:t>
            </a:r>
          </a:p>
          <a:p>
            <a:pPr marL="457200" indent="-457200"/>
            <a:r>
              <a:rPr lang="en-US" sz="1400" dirty="0" smtClean="0">
                <a:latin typeface="Arial" pitchFamily="34" charset="0"/>
                <a:cs typeface="Arial" pitchFamily="34" charset="0"/>
              </a:rPr>
              <a:t>And what relationship this charm might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involve</a:t>
            </a:r>
          </a:p>
          <a:p>
            <a:pPr marL="457200" indent="-457200"/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layer.yaml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Include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layer:basic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List of reusable layers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This is like inject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conceph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, included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layercan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be used in the layer </a:t>
            </a:r>
          </a:p>
          <a:p>
            <a:pPr marL="457200" indent="-457200"/>
            <a:r>
              <a:rPr lang="en-US" sz="1600" dirty="0" smtClean="0">
                <a:latin typeface="Arial" pitchFamily="34" charset="0"/>
                <a:cs typeface="Arial" pitchFamily="34" charset="0"/>
              </a:rPr>
              <a:t>(not shown)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interface.yaml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1066693" lvl="1" indent="-457200"/>
            <a:r>
              <a:rPr lang="en-US" sz="1600" dirty="0" smtClean="0">
                <a:latin typeface="Arial" pitchFamily="34" charset="0"/>
                <a:cs typeface="Arial" pitchFamily="34" charset="0"/>
              </a:rPr>
              <a:t>- Require &amp; provide (</a:t>
            </a:r>
            <a:r>
              <a:rPr lang="en-US" sz="16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consider delete this?)</a:t>
            </a:r>
          </a:p>
          <a:p>
            <a:pPr marL="457200" indent="-457200"/>
            <a:r>
              <a:rPr lang="en-US" sz="1600" dirty="0" smtClean="0">
                <a:latin typeface="Arial" pitchFamily="34" charset="0"/>
                <a:cs typeface="Arial" pitchFamily="34" charset="0"/>
              </a:rPr>
              <a:t>/reactive: custom code</a:t>
            </a:r>
          </a:p>
          <a:p>
            <a:pPr marL="457200" indent="-457200"/>
            <a:r>
              <a:rPr lang="en-US" sz="1600" dirty="0" smtClean="0">
                <a:latin typeface="Arial" pitchFamily="34" charset="0"/>
                <a:cs typeface="Arial" pitchFamily="34" charset="0"/>
              </a:rPr>
              <a:t>Intro of charm-helpers</a:t>
            </a:r>
          </a:p>
          <a:p>
            <a:pPr marL="457200" indent="-457200"/>
            <a:r>
              <a:rPr lang="en-US" sz="1600" dirty="0" smtClean="0">
                <a:latin typeface="Arial" pitchFamily="34" charset="0"/>
                <a:cs typeface="Arial" pitchFamily="34" charset="0"/>
              </a:rPr>
              <a:t>Intro of charm tools</a:t>
            </a:r>
          </a:p>
        </p:txBody>
      </p:sp>
      <p:pic>
        <p:nvPicPr>
          <p:cNvPr id="10" name="Picture 9" descr="charm code tree lay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023" y="3318327"/>
            <a:ext cx="6412049" cy="2641474"/>
          </a:xfrm>
          <a:prstGeom prst="rect">
            <a:avLst/>
          </a:prstGeom>
        </p:spPr>
      </p:pic>
      <p:pic>
        <p:nvPicPr>
          <p:cNvPr id="8" name="Picture 7" descr="charm code tree di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0362" y="990601"/>
            <a:ext cx="2616200" cy="2019300"/>
          </a:xfrm>
          <a:prstGeom prst="rect">
            <a:avLst/>
          </a:prstGeom>
        </p:spPr>
      </p:pic>
      <p:cxnSp>
        <p:nvCxnSpPr>
          <p:cNvPr id="12" name="Elbow Connector 11"/>
          <p:cNvCxnSpPr>
            <a:stCxn id="8" idx="1"/>
            <a:endCxn id="15" idx="3"/>
          </p:cNvCxnSpPr>
          <p:nvPr/>
        </p:nvCxnSpPr>
        <p:spPr>
          <a:xfrm rot="10800000">
            <a:off x="1187436" y="1861753"/>
            <a:ext cx="1262926" cy="1384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4549" y="1723252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Layer code</a:t>
            </a:r>
          </a:p>
        </p:txBody>
      </p:sp>
      <p:cxnSp>
        <p:nvCxnSpPr>
          <p:cNvPr id="18" name="Elbow Connector 17"/>
          <p:cNvCxnSpPr/>
          <p:nvPr/>
        </p:nvCxnSpPr>
        <p:spPr>
          <a:xfrm rot="10800000" flipV="1">
            <a:off x="1414130" y="2434854"/>
            <a:ext cx="1036232" cy="24455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4549" y="254090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Built charm dir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chained states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Chained-states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275895" y="878773"/>
            <a:ext cx="4049714" cy="4069958"/>
            <a:chOff x="1573619" y="1379529"/>
            <a:chExt cx="4049714" cy="4069958"/>
          </a:xfrm>
        </p:grpSpPr>
        <p:sp>
          <p:nvSpPr>
            <p:cNvPr id="11" name="Rectangle 10"/>
            <p:cNvSpPr/>
            <p:nvPr/>
          </p:nvSpPr>
          <p:spPr>
            <a:xfrm>
              <a:off x="2522434" y="2708533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22434" y="3651286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22434" y="4601128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State.3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3758587" y="3265603"/>
              <a:ext cx="13172" cy="3856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765173" y="4208356"/>
              <a:ext cx="0" cy="3927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20" idx="4"/>
            </p:cNvCxnSpPr>
            <p:nvPr/>
          </p:nvCxnSpPr>
          <p:spPr>
            <a:xfrm>
              <a:off x="3765173" y="1869179"/>
              <a:ext cx="6586" cy="839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3434569" y="1379529"/>
              <a:ext cx="675441" cy="489650"/>
              <a:chOff x="2829804" y="2157857"/>
              <a:chExt cx="675441" cy="48965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3061195" y="2434856"/>
                <a:ext cx="198426" cy="21265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829804" y="2157857"/>
                <a:ext cx="6754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START</a:t>
                </a: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3771759" y="2283866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(‘state.1’)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771759" y="3246111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(‘state.2’)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759" y="4208356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(‘state.3’)</a:t>
              </a:r>
            </a:p>
          </p:txBody>
        </p:sp>
        <p:cxnSp>
          <p:nvCxnSpPr>
            <p:cNvPr id="28" name="Elbow Connector 27"/>
            <p:cNvCxnSpPr>
              <a:stCxn id="15" idx="1"/>
              <a:endCxn id="11" idx="1"/>
            </p:cNvCxnSpPr>
            <p:nvPr/>
          </p:nvCxnSpPr>
          <p:spPr>
            <a:xfrm rot="10800000">
              <a:off x="2522434" y="2987069"/>
              <a:ext cx="12700" cy="189259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16200000">
              <a:off x="1289921" y="3847011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(‘state.1’)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573619" y="2220069"/>
              <a:ext cx="4049714" cy="3229418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368901" y="1379529"/>
            <a:ext cx="545450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dirty="0" smtClean="0">
                <a:latin typeface="Arial" pitchFamily="34" charset="0"/>
                <a:cs typeface="Arial" pitchFamily="34" charset="0"/>
              </a:rPr>
              <a:t>Intro of states</a:t>
            </a:r>
          </a:p>
          <a:p>
            <a:pPr marL="457200" indent="-457200"/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use @when and similar decorators to indicate that blocks of code react to certain conditions, such as a relation reaching a specific state, a file changing, certain </a:t>
            </a:r>
            <a:r>
              <a:rPr lang="en-US" altLang="zh-CN" sz="1200" dirty="0" err="1" smtClean="0">
                <a:latin typeface="Arial" pitchFamily="34" charset="0"/>
                <a:cs typeface="Arial" pitchFamily="34" charset="0"/>
              </a:rPr>
              <a:t>config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 values being set, etc.</a:t>
            </a:r>
          </a:p>
          <a:p>
            <a:pPr marL="457200" indent="-457200"/>
            <a:r>
              <a:rPr lang="en-US" dirty="0" smtClean="0">
                <a:latin typeface="Arial" pitchFamily="34" charset="0"/>
                <a:cs typeface="Arial" pitchFamily="34" charset="0"/>
              </a:rPr>
              <a:t>How are states executed?</a:t>
            </a:r>
          </a:p>
          <a:p>
            <a:pPr marL="457200" indent="-457200"/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Use @when/@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when_not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 to trigger the Function, use 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set_state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remove_state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 to move to certain state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dirty="0" smtClean="0">
                <a:latin typeface="Arial" pitchFamily="34" charset="0"/>
                <a:cs typeface="Arial" pitchFamily="34" charset="0"/>
              </a:rPr>
              <a:t>Who sets the “start”?</a:t>
            </a:r>
          </a:p>
          <a:p>
            <a:pPr marL="457200" indent="-457200"/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State is set in a provide layer and triggered in a require layer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 cstate="print"/>
          <a:srcRect l="15179" t="24874" r="45804" b="51009"/>
          <a:stretch>
            <a:fillRect/>
          </a:stretch>
        </p:blipFill>
        <p:spPr bwMode="auto">
          <a:xfrm>
            <a:off x="1128966" y="4994908"/>
            <a:ext cx="4757023" cy="1653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 l="16442" t="32193" r="56306" b="38689"/>
          <a:stretch>
            <a:fillRect/>
          </a:stretch>
        </p:blipFill>
        <p:spPr bwMode="auto">
          <a:xfrm>
            <a:off x="7095199" y="4817569"/>
            <a:ext cx="3322638" cy="19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chained-states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07535" y="1137685"/>
            <a:ext cx="8995144" cy="4888098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Screencast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smtClean="0"/>
              <a:t>Charm intro </a:t>
            </a:r>
            <a:endParaRPr lang="en-US" dirty="0" smtClean="0"/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deploy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development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chained states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hooks 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err="1" smtClean="0"/>
              <a:t>CentOS</a:t>
            </a:r>
            <a:r>
              <a:rPr lang="en-US" dirty="0" smtClean="0"/>
              <a:t> compatibility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hooks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ular Callout 7"/>
          <p:cNvSpPr/>
          <p:nvPr/>
        </p:nvSpPr>
        <p:spPr>
          <a:xfrm rot="5400000">
            <a:off x="5842590" y="1408815"/>
            <a:ext cx="4922874" cy="4465674"/>
          </a:xfrm>
          <a:prstGeom prst="wedgeRoundRectCallou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event lifecycle hooks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89021" y="1850065"/>
            <a:ext cx="57841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install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err="1" smtClean="0">
                <a:hlinkClick r:id="rId2"/>
              </a:rPr>
              <a:t>config</a:t>
            </a:r>
            <a:r>
              <a:rPr lang="en-US" dirty="0" smtClean="0">
                <a:hlinkClick r:id="rId2"/>
              </a:rPr>
              <a:t>-changed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start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upgrade-charm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stop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update-status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leader-elected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leader-settings-changed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071191" y="2634895"/>
            <a:ext cx="41569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[name]-relation-joined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[name]-relation-changed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[name]-relation-departed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[name]-relation-broken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[name]-storage-attached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[name]-storage-detaching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8640" y="1180214"/>
            <a:ext cx="5001555" cy="4497572"/>
          </a:xfrm>
          <a:prstGeom prst="round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event lifecycle hooks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1609271" y="2741399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dirty="0" smtClean="0">
                <a:hlinkClick r:id="rId2"/>
              </a:rPr>
              <a:t>install</a:t>
            </a:r>
            <a:endParaRPr lang="en-US" altLang="zh-CN" dirty="0" smtClean="0"/>
          </a:p>
        </p:txBody>
      </p:sp>
      <p:sp>
        <p:nvSpPr>
          <p:cNvPr id="14" name="圆角矩形 13"/>
          <p:cNvSpPr/>
          <p:nvPr/>
        </p:nvSpPr>
        <p:spPr>
          <a:xfrm>
            <a:off x="4713514" y="2741399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/>
            <a:r>
              <a:rPr lang="en-US" altLang="zh-CN" sz="2000" dirty="0" err="1" smtClean="0">
                <a:hlinkClick r:id="rId2"/>
              </a:rPr>
              <a:t>config</a:t>
            </a:r>
            <a:r>
              <a:rPr lang="en-US" altLang="zh-CN" sz="2000" dirty="0" smtClean="0">
                <a:hlinkClick r:id="rId2"/>
              </a:rPr>
              <a:t>-changed</a:t>
            </a:r>
            <a:endParaRPr lang="en-US" altLang="zh-CN" sz="2000" dirty="0" smtClean="0"/>
          </a:p>
        </p:txBody>
      </p:sp>
      <p:sp>
        <p:nvSpPr>
          <p:cNvPr id="15" name="圆角矩形 14"/>
          <p:cNvSpPr/>
          <p:nvPr/>
        </p:nvSpPr>
        <p:spPr>
          <a:xfrm>
            <a:off x="7641771" y="2741399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dirty="0" smtClean="0">
                <a:hlinkClick r:id="rId2"/>
              </a:rPr>
              <a:t>start</a:t>
            </a:r>
            <a:endParaRPr lang="en-US" altLang="zh-CN" dirty="0" smtClean="0"/>
          </a:p>
        </p:txBody>
      </p:sp>
      <p:sp>
        <p:nvSpPr>
          <p:cNvPr id="16" name="圆角矩形 15"/>
          <p:cNvSpPr/>
          <p:nvPr/>
        </p:nvSpPr>
        <p:spPr>
          <a:xfrm>
            <a:off x="7654471" y="4279913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dirty="0" smtClean="0">
                <a:hlinkClick r:id="rId2"/>
              </a:rPr>
              <a:t>stop</a:t>
            </a:r>
            <a:endParaRPr lang="en-US" altLang="zh-CN" dirty="0" smtClean="0"/>
          </a:p>
        </p:txBody>
      </p:sp>
      <p:cxnSp>
        <p:nvCxnSpPr>
          <p:cNvPr id="18" name="直接箭头连接符 17"/>
          <p:cNvCxnSpPr>
            <a:stCxn id="9" idx="3"/>
            <a:endCxn id="14" idx="1"/>
          </p:cNvCxnSpPr>
          <p:nvPr/>
        </p:nvCxnSpPr>
        <p:spPr>
          <a:xfrm>
            <a:off x="3666671" y="3253028"/>
            <a:ext cx="10468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4" idx="3"/>
          </p:cNvCxnSpPr>
          <p:nvPr/>
        </p:nvCxnSpPr>
        <p:spPr>
          <a:xfrm>
            <a:off x="6770914" y="3253028"/>
            <a:ext cx="87085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4713514" y="1316228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sz="1800" dirty="0" smtClean="0">
                <a:hlinkClick r:id="rId2"/>
              </a:rPr>
              <a:t>upgrade-charm</a:t>
            </a:r>
            <a:endParaRPr lang="en-US" altLang="zh-CN" sz="1800" dirty="0" smtClean="0"/>
          </a:p>
        </p:txBody>
      </p:sp>
      <p:sp>
        <p:nvSpPr>
          <p:cNvPr id="22" name="圆角矩形 21"/>
          <p:cNvSpPr/>
          <p:nvPr/>
        </p:nvSpPr>
        <p:spPr>
          <a:xfrm>
            <a:off x="3684814" y="4279913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sz="1800" dirty="0" smtClean="0">
                <a:hlinkClick r:id="rId2"/>
              </a:rPr>
              <a:t>update-status</a:t>
            </a:r>
            <a:endParaRPr lang="en-US" altLang="zh-CN" sz="18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023788" y="5377124"/>
            <a:ext cx="3379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Run regularly to detect the status of the charm </a:t>
            </a:r>
          </a:p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and send back to juju status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69778" y="3825114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The start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836468" y="3114528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loop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4" name="直接箭头连接符 53"/>
          <p:cNvCxnSpPr>
            <a:stCxn id="21" idx="2"/>
            <a:endCxn id="14" idx="0"/>
          </p:cNvCxnSpPr>
          <p:nvPr/>
        </p:nvCxnSpPr>
        <p:spPr>
          <a:xfrm>
            <a:off x="5742214" y="2339486"/>
            <a:ext cx="0" cy="4019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660293" y="3825114"/>
            <a:ext cx="2274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Update some </a:t>
            </a:r>
            <a:r>
              <a:rPr lang="en-US" altLang="zh-CN" sz="1200" dirty="0" err="1" smtClean="0">
                <a:latin typeface="Arial" pitchFamily="34" charset="0"/>
                <a:cs typeface="Arial" pitchFamily="34" charset="0"/>
              </a:rPr>
              <a:t>config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 of the app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7" name="直接箭头连接符 56"/>
          <p:cNvCxnSpPr>
            <a:stCxn id="15" idx="2"/>
            <a:endCxn id="16" idx="0"/>
          </p:cNvCxnSpPr>
          <p:nvPr/>
        </p:nvCxnSpPr>
        <p:spPr>
          <a:xfrm>
            <a:off x="8670471" y="3764657"/>
            <a:ext cx="12700" cy="5152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654471" y="5377124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When user stop the all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52068" y="1316228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User upgrade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7" name="形状 26"/>
          <p:cNvCxnSpPr>
            <a:stCxn id="15" idx="0"/>
            <a:endCxn id="21" idx="3"/>
          </p:cNvCxnSpPr>
          <p:nvPr/>
        </p:nvCxnSpPr>
        <p:spPr>
          <a:xfrm rot="16200000" flipV="1">
            <a:off x="7263922" y="1334849"/>
            <a:ext cx="913542" cy="189955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85068" y="2464400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Once finish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32563" y="3253028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Once finish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70914" y="3253028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Once finish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683171" y="3825114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User stop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Hook usage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8" name="文本占位符 2"/>
          <p:cNvSpPr txBox="1">
            <a:spLocks/>
          </p:cNvSpPr>
          <p:nvPr/>
        </p:nvSpPr>
        <p:spPr>
          <a:xfrm>
            <a:off x="918669" y="1169581"/>
            <a:ext cx="9071640" cy="4384440"/>
          </a:xfrm>
          <a:prstGeom prst="rect">
            <a:avLst/>
          </a:prstGeo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1999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3999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Each charm execution is divided into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serveral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stage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install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</a:t>
            </a:r>
            <a:r>
              <a:rPr kumimoji="0" lang="en-US" sz="13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config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-changed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start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upgrade-charm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stop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update-status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leader-elected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Leader-settings-changed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Use the  @hook(XX) to guide the execution process,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install→config-changed→start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highlight>
                <a:scrgbClr r="0" g="0" b="0">
                  <a:alpha val="0"/>
                </a:scrgbClr>
              </a:highlight>
              <a:uLnTx/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Use predefined python library to operate machine like network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config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or package install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  <a:hlinkClick r:id="rId2"/>
              </a:rPr>
              <a:t>https://jujucharms.com/docs/2.1/tools-charm-helpers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Also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subprocess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call can use the OS native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cmds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highlight>
                <a:scrgbClr r="0" g="0" b="0">
                  <a:alpha val="0"/>
                </a:scrgbClr>
              </a:highlight>
              <a:uLnTx/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hooks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07535" y="1137685"/>
            <a:ext cx="8995144" cy="4888098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Screencast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</a:t>
            </a:r>
            <a:r>
              <a:rPr lang="en-US" sz="4000" dirty="0" err="1" smtClean="0"/>
              <a:t>CentO</a:t>
            </a:r>
            <a:r>
              <a:rPr lang="en-US" sz="4000" dirty="0" smtClean="0"/>
              <a:t> compatibility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 test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0726" y="1499191"/>
            <a:ext cx="1060129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What’s expected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?</a:t>
            </a:r>
          </a:p>
          <a:p>
            <a:pPr marL="457200" indent="-457200"/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sz="1600" dirty="0" smtClean="0">
                <a:latin typeface="Arial" pitchFamily="34" charset="0"/>
                <a:cs typeface="Arial" pitchFamily="34" charset="0"/>
              </a:rPr>
              <a:t>As many Lenovo application such as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thinkcloud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thinkagile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is built on Centos, We need to understand the feasibility to deploy charms on the Centos. </a:t>
            </a:r>
          </a:p>
          <a:p>
            <a:pPr marL="457200" indent="-457200"/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sz="1600" dirty="0" smtClean="0">
                <a:latin typeface="Arial" pitchFamily="34" charset="0"/>
                <a:cs typeface="Arial" pitchFamily="34" charset="0"/>
              </a:rPr>
              <a:t>As we have verified, 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Jujud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can run on the centos and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mongod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can also run on the centos. But we still facing some troubles before deploying app on Centos.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CentOS</a:t>
            </a:r>
            <a:r>
              <a:rPr lang="en-US" dirty="0" smtClean="0"/>
              <a:t> compatibility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07535" y="1137685"/>
            <a:ext cx="8995144" cy="4888098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Screencast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learned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0726" y="1499191"/>
            <a:ext cx="111075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$ charm build –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series</a:t>
            </a:r>
          </a:p>
          <a:p>
            <a:pPr marL="457200" indent="-457200"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Juju deploy –series</a:t>
            </a:r>
          </a:p>
          <a:p>
            <a:pPr marL="457200" indent="-457200"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Need to log on the specific VM and install Python34 which is not available on newly install Centos</a:t>
            </a:r>
          </a:p>
          <a:p>
            <a:pPr marL="457200" indent="-457200"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Finally the import of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charmhelpers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fails when importing the python </a:t>
            </a:r>
            <a:r>
              <a:rPr lang="en-US" smtClean="0">
                <a:latin typeface="Arial" pitchFamily="34" charset="0"/>
                <a:cs typeface="Arial" pitchFamily="34" charset="0"/>
              </a:rPr>
              <a:t>package yum</a:t>
            </a:r>
            <a:r>
              <a:rPr lang="en-US" smtClean="0">
                <a:latin typeface="Arial" pitchFamily="34" charset="0"/>
                <a:cs typeface="Arial" pitchFamily="34" charset="0"/>
              </a:rPr>
              <a:t>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48918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Juju+MaaS</a:t>
            </a:r>
            <a:r>
              <a:rPr lang="en-US" dirty="0" smtClean="0"/>
              <a:t> setup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160409" y="3207756"/>
            <a:ext cx="3508310" cy="557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MAAS</a:t>
            </a:r>
          </a:p>
          <a:p>
            <a:pPr algn="ctr"/>
            <a:r>
              <a:rPr lang="en-US" sz="1200" dirty="0" smtClean="0"/>
              <a:t>rack controller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942443" y="2933397"/>
            <a:ext cx="8594517" cy="2785731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38" name="Straight Connector 37"/>
          <p:cNvCxnSpPr/>
          <p:nvPr/>
        </p:nvCxnSpPr>
        <p:spPr>
          <a:xfrm>
            <a:off x="1584673" y="4071083"/>
            <a:ext cx="99522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04459" y="3533993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Provision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192.168.100.0/24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584673" y="2605271"/>
            <a:ext cx="9952287" cy="915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04459" y="210658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Management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10.240.216.0/23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4914564" y="3764826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3404900" y="4063091"/>
            <a:ext cx="974474" cy="972070"/>
            <a:chOff x="3244990" y="4447051"/>
            <a:chExt cx="974474" cy="972070"/>
          </a:xfrm>
        </p:grpSpPr>
        <p:grpSp>
          <p:nvGrpSpPr>
            <p:cNvPr id="7" name="Group 17"/>
            <p:cNvGrpSpPr/>
            <p:nvPr/>
          </p:nvGrpSpPr>
          <p:grpSpPr>
            <a:xfrm>
              <a:off x="3244990" y="4732042"/>
              <a:ext cx="974474" cy="687079"/>
              <a:chOff x="3117928" y="4247048"/>
              <a:chExt cx="1204690" cy="2315390"/>
            </a:xfrm>
          </p:grpSpPr>
          <p:pic>
            <p:nvPicPr>
              <p:cNvPr id="8" name="Picture 2" descr="Image result for server ic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17928" y="4247048"/>
                <a:ext cx="1204690" cy="1204690"/>
              </a:xfrm>
              <a:prstGeom prst="rect">
                <a:avLst/>
              </a:prstGeom>
              <a:noFill/>
            </p:spPr>
          </p:pic>
          <p:pic>
            <p:nvPicPr>
              <p:cNvPr id="9" name="Picture 4" descr="Image result for storage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48156" y="5263978"/>
                <a:ext cx="1121707" cy="1121707"/>
              </a:xfrm>
              <a:prstGeom prst="rect">
                <a:avLst/>
              </a:prstGeom>
              <a:noFill/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173950" y="4322618"/>
                <a:ext cx="1073097" cy="206306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46398" y="6391800"/>
                <a:ext cx="169378" cy="169378"/>
              </a:xfrm>
              <a:prstGeom prst="rect">
                <a:avLst/>
              </a:prstGeom>
              <a:noFill/>
            </p:spPr>
          </p:pic>
          <p:pic>
            <p:nvPicPr>
              <p:cNvPr id="12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88244" y="6393060"/>
                <a:ext cx="169378" cy="169378"/>
              </a:xfrm>
              <a:prstGeom prst="rect">
                <a:avLst/>
              </a:prstGeom>
              <a:noFill/>
            </p:spPr>
          </p:pic>
        </p:grpSp>
        <p:cxnSp>
          <p:nvCxnSpPr>
            <p:cNvPr id="46" name="Straight Connector 45"/>
            <p:cNvCxnSpPr/>
            <p:nvPr/>
          </p:nvCxnSpPr>
          <p:spPr>
            <a:xfrm>
              <a:off x="3732227" y="4447051"/>
              <a:ext cx="0" cy="306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823690" y="4071083"/>
            <a:ext cx="974474" cy="972070"/>
            <a:chOff x="3244990" y="4447051"/>
            <a:chExt cx="974474" cy="972070"/>
          </a:xfrm>
        </p:grpSpPr>
        <p:grpSp>
          <p:nvGrpSpPr>
            <p:cNvPr id="49" name="Group 17"/>
            <p:cNvGrpSpPr/>
            <p:nvPr/>
          </p:nvGrpSpPr>
          <p:grpSpPr>
            <a:xfrm>
              <a:off x="3244990" y="4732042"/>
              <a:ext cx="974474" cy="687079"/>
              <a:chOff x="3117928" y="4247048"/>
              <a:chExt cx="1204690" cy="2315390"/>
            </a:xfrm>
          </p:grpSpPr>
          <p:pic>
            <p:nvPicPr>
              <p:cNvPr id="51" name="Picture 2" descr="Image result for server ic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17928" y="4247048"/>
                <a:ext cx="1204690" cy="1204690"/>
              </a:xfrm>
              <a:prstGeom prst="rect">
                <a:avLst/>
              </a:prstGeom>
              <a:noFill/>
            </p:spPr>
          </p:pic>
          <p:pic>
            <p:nvPicPr>
              <p:cNvPr id="52" name="Picture 4" descr="Image result for storage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48156" y="5263978"/>
                <a:ext cx="1121707" cy="1121707"/>
              </a:xfrm>
              <a:prstGeom prst="rect">
                <a:avLst/>
              </a:prstGeom>
              <a:noFill/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3173950" y="4322618"/>
                <a:ext cx="1073097" cy="206306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4" name="Picture 53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46398" y="6391800"/>
                <a:ext cx="169378" cy="169378"/>
              </a:xfrm>
              <a:prstGeom prst="rect">
                <a:avLst/>
              </a:prstGeom>
              <a:noFill/>
            </p:spPr>
          </p:pic>
          <p:pic>
            <p:nvPicPr>
              <p:cNvPr id="55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88244" y="6393060"/>
                <a:ext cx="169378" cy="169378"/>
              </a:xfrm>
              <a:prstGeom prst="rect">
                <a:avLst/>
              </a:prstGeom>
              <a:noFill/>
            </p:spPr>
          </p:pic>
        </p:grpSp>
        <p:cxnSp>
          <p:nvCxnSpPr>
            <p:cNvPr id="50" name="Straight Connector 49"/>
            <p:cNvCxnSpPr/>
            <p:nvPr/>
          </p:nvCxnSpPr>
          <p:spPr>
            <a:xfrm>
              <a:off x="3732227" y="4447051"/>
              <a:ext cx="0" cy="306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17"/>
          <p:cNvGrpSpPr/>
          <p:nvPr/>
        </p:nvGrpSpPr>
        <p:grpSpPr>
          <a:xfrm>
            <a:off x="5798164" y="4356074"/>
            <a:ext cx="974474" cy="687079"/>
            <a:chOff x="3117928" y="4247048"/>
            <a:chExt cx="1204690" cy="2315390"/>
          </a:xfrm>
        </p:grpSpPr>
        <p:pic>
          <p:nvPicPr>
            <p:cNvPr id="59" name="Picture 2" descr="Image result for server icon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17928" y="4247048"/>
              <a:ext cx="1204690" cy="1204690"/>
            </a:xfrm>
            <a:prstGeom prst="rect">
              <a:avLst/>
            </a:prstGeom>
            <a:noFill/>
          </p:spPr>
        </p:pic>
        <p:pic>
          <p:nvPicPr>
            <p:cNvPr id="60" name="Picture 4" descr="Image result for storage ic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48156" y="5263978"/>
              <a:ext cx="1121707" cy="1121707"/>
            </a:xfrm>
            <a:prstGeom prst="rect">
              <a:avLst/>
            </a:prstGeom>
            <a:noFill/>
          </p:spPr>
        </p:pic>
        <p:sp>
          <p:nvSpPr>
            <p:cNvPr id="61" name="Rectangle 60"/>
            <p:cNvSpPr/>
            <p:nvPr/>
          </p:nvSpPr>
          <p:spPr>
            <a:xfrm>
              <a:off x="3173950" y="4322618"/>
              <a:ext cx="1073097" cy="20630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62" name="Picture 61" descr="Image result for gray circle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46398" y="6391800"/>
              <a:ext cx="169378" cy="169378"/>
            </a:xfrm>
            <a:prstGeom prst="rect">
              <a:avLst/>
            </a:prstGeom>
            <a:noFill/>
          </p:spPr>
        </p:pic>
        <p:pic>
          <p:nvPicPr>
            <p:cNvPr id="63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88244" y="6393060"/>
              <a:ext cx="169378" cy="169378"/>
            </a:xfrm>
            <a:prstGeom prst="rect">
              <a:avLst/>
            </a:prstGeom>
            <a:noFill/>
          </p:spPr>
        </p:pic>
      </p:grpSp>
      <p:cxnSp>
        <p:nvCxnSpPr>
          <p:cNvPr id="58" name="Straight Connector 57"/>
          <p:cNvCxnSpPr/>
          <p:nvPr/>
        </p:nvCxnSpPr>
        <p:spPr>
          <a:xfrm>
            <a:off x="6285401" y="4071083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" idx="0"/>
          </p:cNvCxnSpPr>
          <p:nvPr/>
        </p:nvCxnSpPr>
        <p:spPr>
          <a:xfrm flipV="1">
            <a:off x="4914564" y="2614422"/>
            <a:ext cx="0" cy="593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843480" y="1329338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Issue JUJU CLI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801349" y="1286535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VM #1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60409" y="3207756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VM #2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7829228" y="4063091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70" idx="2"/>
          </p:cNvCxnSpPr>
          <p:nvPr/>
        </p:nvCxnSpPr>
        <p:spPr>
          <a:xfrm flipV="1">
            <a:off x="6446292" y="2168053"/>
            <a:ext cx="0" cy="446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7226417" y="4378499"/>
            <a:ext cx="1205623" cy="1096081"/>
            <a:chOff x="7673003" y="4484829"/>
            <a:chExt cx="1205623" cy="1096081"/>
          </a:xfrm>
        </p:grpSpPr>
        <p:sp>
          <p:nvSpPr>
            <p:cNvPr id="27" name="Rectangle 26"/>
            <p:cNvSpPr/>
            <p:nvPr/>
          </p:nvSpPr>
          <p:spPr>
            <a:xfrm>
              <a:off x="7673003" y="4484829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</a:t>
              </a:r>
            </a:p>
            <a:p>
              <a:pPr algn="ctr"/>
              <a:r>
                <a:rPr lang="en-US" sz="1200" dirty="0" smtClean="0"/>
                <a:t>Machine-0</a:t>
              </a:r>
            </a:p>
            <a:p>
              <a:pPr algn="ctr"/>
              <a:r>
                <a:rPr lang="en-US" sz="1200" dirty="0" smtClean="0"/>
                <a:t>Manager node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73003" y="4484829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#3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9187251" y="4102153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8584440" y="4378499"/>
            <a:ext cx="1205623" cy="1096081"/>
            <a:chOff x="9031026" y="4523891"/>
            <a:chExt cx="1205623" cy="1096081"/>
          </a:xfrm>
        </p:grpSpPr>
        <p:sp>
          <p:nvSpPr>
            <p:cNvPr id="86" name="Rectangle 85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 </a:t>
              </a:r>
            </a:p>
            <a:p>
              <a:pPr algn="ctr"/>
              <a:r>
                <a:rPr lang="en-US" sz="1200" dirty="0" smtClean="0"/>
                <a:t>GUI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031026" y="452389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#4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693401" y="503478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BM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8080744" y="2614422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9462977" y="2605271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0728233" y="2601801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0451805" y="4070254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9942463" y="4348082"/>
            <a:ext cx="1205623" cy="1096081"/>
            <a:chOff x="9031026" y="4523891"/>
            <a:chExt cx="1205623" cy="1096081"/>
          </a:xfrm>
        </p:grpSpPr>
        <p:sp>
          <p:nvSpPr>
            <p:cNvPr id="95" name="Rectangle 94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Workload</a:t>
              </a:r>
            </a:p>
            <a:p>
              <a:pPr algn="ctr"/>
              <a:r>
                <a:rPr lang="en-US" sz="1200" dirty="0" smtClean="0"/>
                <a:t>XYZ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31026" y="4523891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#N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876855" y="2720654"/>
            <a:ext cx="131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REST API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461092" y="2291255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provider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System Architecture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orchestration sequence diagram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workload_juju_char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49" y="945202"/>
            <a:ext cx="7210743" cy="552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15324" y="1437374"/>
            <a:ext cx="41080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Manager node. One per cloud environment. Keep agent states, serve CLI request, and command agents.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5324" y="975709"/>
            <a:ext cx="1905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Machine-0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15324" y="3621099"/>
            <a:ext cx="4288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Runtime workload orchestrator. Distributed on each target node.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15324" y="3159434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Agent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5324" y="5435493"/>
            <a:ext cx="4108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Workload repository. Can be both local &amp; remote.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5324" y="4973828"/>
            <a:ext cx="2271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Charm store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demo: a workload deployment (≈4 min)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vanilla_charm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7582" y="844407"/>
            <a:ext cx="11135832" cy="60135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 overview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7608800" y="1151582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Hardware</a:t>
            </a:r>
          </a:p>
          <a:p>
            <a:pPr algn="ctr"/>
            <a:r>
              <a:rPr lang="en-US" sz="1200" dirty="0" smtClean="0"/>
              <a:t>configuration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ie</a:t>
            </a:r>
            <a:r>
              <a:rPr lang="en-US" sz="1200" dirty="0" smtClean="0"/>
              <a:t>. </a:t>
            </a:r>
            <a:r>
              <a:rPr lang="en-US" sz="1200" dirty="0" err="1" smtClean="0"/>
              <a:t>ThinkAgile</a:t>
            </a:r>
            <a:endParaRPr lang="en-US" sz="1200" dirty="0" smtClean="0"/>
          </a:p>
        </p:txBody>
      </p:sp>
      <p:sp>
        <p:nvSpPr>
          <p:cNvPr id="108" name="Rectangle 107"/>
          <p:cNvSpPr/>
          <p:nvPr/>
        </p:nvSpPr>
        <p:spPr>
          <a:xfrm>
            <a:off x="8966823" y="1151582"/>
            <a:ext cx="1205623" cy="8387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Software platform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Id. </a:t>
            </a:r>
            <a:r>
              <a:rPr lang="en-US" sz="1200" dirty="0" err="1" smtClean="0"/>
              <a:t>Openstack</a:t>
            </a:r>
            <a:endParaRPr lang="en-US" sz="1200" dirty="0" smtClean="0"/>
          </a:p>
        </p:txBody>
      </p:sp>
      <p:sp>
        <p:nvSpPr>
          <p:cNvPr id="109" name="Rectangle 108"/>
          <p:cNvSpPr/>
          <p:nvPr/>
        </p:nvSpPr>
        <p:spPr>
          <a:xfrm>
            <a:off x="10344911" y="1151582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User application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Ie</a:t>
            </a:r>
            <a:r>
              <a:rPr lang="en-US" sz="1200" dirty="0" smtClean="0"/>
              <a:t>. </a:t>
            </a:r>
            <a:r>
              <a:rPr lang="en-US" sz="1200" dirty="0" err="1" smtClean="0"/>
              <a:t>Hardoop</a:t>
            </a:r>
            <a:endParaRPr lang="en-US" sz="1200" dirty="0" smtClean="0"/>
          </a:p>
        </p:txBody>
      </p:sp>
      <p:sp>
        <p:nvSpPr>
          <p:cNvPr id="110" name="Rectangle 109"/>
          <p:cNvSpPr/>
          <p:nvPr/>
        </p:nvSpPr>
        <p:spPr>
          <a:xfrm>
            <a:off x="7527322" y="911759"/>
            <a:ext cx="4096731" cy="1196234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4" name="Group 18"/>
          <p:cNvGrpSpPr/>
          <p:nvPr/>
        </p:nvGrpSpPr>
        <p:grpSpPr>
          <a:xfrm>
            <a:off x="4651474" y="5603498"/>
            <a:ext cx="1985235" cy="659758"/>
            <a:chOff x="560776" y="3937615"/>
            <a:chExt cx="2286000" cy="1075509"/>
          </a:xfrm>
        </p:grpSpPr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60776" y="3937615"/>
              <a:ext cx="2286000" cy="1075509"/>
            </a:xfrm>
            <a:prstGeom prst="rect">
              <a:avLst/>
            </a:prstGeom>
          </p:spPr>
        </p:pic>
        <p:sp>
          <p:nvSpPr>
            <p:cNvPr id="156" name="TextBox 155"/>
            <p:cNvSpPr txBox="1"/>
            <p:nvPr/>
          </p:nvSpPr>
          <p:spPr>
            <a:xfrm>
              <a:off x="1033148" y="4459028"/>
              <a:ext cx="1371843" cy="379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Public Cloud</a:t>
              </a:r>
            </a:p>
          </p:txBody>
        </p:sp>
      </p:grpSp>
      <p:grpSp>
        <p:nvGrpSpPr>
          <p:cNvPr id="5" name="Group 126"/>
          <p:cNvGrpSpPr/>
          <p:nvPr/>
        </p:nvGrpSpPr>
        <p:grpSpPr>
          <a:xfrm>
            <a:off x="2687136" y="5603498"/>
            <a:ext cx="1854459" cy="659758"/>
            <a:chOff x="3216771" y="5369571"/>
            <a:chExt cx="1854459" cy="659758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216771" y="5369571"/>
              <a:ext cx="1854459" cy="659758"/>
            </a:xfrm>
            <a:prstGeom prst="rect">
              <a:avLst/>
            </a:prstGeom>
          </p:spPr>
        </p:pic>
        <p:sp>
          <p:nvSpPr>
            <p:cNvPr id="154" name="TextBox 15"/>
            <p:cNvSpPr txBox="1"/>
            <p:nvPr/>
          </p:nvSpPr>
          <p:spPr>
            <a:xfrm>
              <a:off x="3635259" y="5672115"/>
              <a:ext cx="1260281" cy="23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Private Cloud</a:t>
              </a:r>
            </a:p>
          </p:txBody>
        </p:sp>
      </p:grpSp>
      <p:grpSp>
        <p:nvGrpSpPr>
          <p:cNvPr id="6" name="Group 17"/>
          <p:cNvGrpSpPr/>
          <p:nvPr/>
        </p:nvGrpSpPr>
        <p:grpSpPr>
          <a:xfrm>
            <a:off x="1553155" y="5586575"/>
            <a:ext cx="974474" cy="687079"/>
            <a:chOff x="3117928" y="4247048"/>
            <a:chExt cx="1204690" cy="2315390"/>
          </a:xfrm>
        </p:grpSpPr>
        <p:pic>
          <p:nvPicPr>
            <p:cNvPr id="148" name="Picture 2" descr="Image result for server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17928" y="4247048"/>
              <a:ext cx="1204690" cy="1204690"/>
            </a:xfrm>
            <a:prstGeom prst="rect">
              <a:avLst/>
            </a:prstGeom>
            <a:noFill/>
          </p:spPr>
        </p:pic>
        <p:pic>
          <p:nvPicPr>
            <p:cNvPr id="149" name="Picture 4" descr="Image result for storage icon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48156" y="5263978"/>
              <a:ext cx="1121707" cy="1121707"/>
            </a:xfrm>
            <a:prstGeom prst="rect">
              <a:avLst/>
            </a:prstGeom>
            <a:noFill/>
          </p:spPr>
        </p:pic>
        <p:sp>
          <p:nvSpPr>
            <p:cNvPr id="150" name="Rectangle 149"/>
            <p:cNvSpPr/>
            <p:nvPr/>
          </p:nvSpPr>
          <p:spPr>
            <a:xfrm>
              <a:off x="3173950" y="4322618"/>
              <a:ext cx="1073097" cy="20630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51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46398" y="6391800"/>
              <a:ext cx="169378" cy="169378"/>
            </a:xfrm>
            <a:prstGeom prst="rect">
              <a:avLst/>
            </a:prstGeom>
            <a:noFill/>
          </p:spPr>
        </p:pic>
        <p:pic>
          <p:nvPicPr>
            <p:cNvPr id="152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88244" y="6393060"/>
              <a:ext cx="169378" cy="169378"/>
            </a:xfrm>
            <a:prstGeom prst="rect">
              <a:avLst/>
            </a:prstGeom>
            <a:noFill/>
          </p:spPr>
        </p:pic>
      </p:grpSp>
      <p:sp>
        <p:nvSpPr>
          <p:cNvPr id="114" name="Rectangle 113"/>
          <p:cNvSpPr/>
          <p:nvPr/>
        </p:nvSpPr>
        <p:spPr>
          <a:xfrm>
            <a:off x="1464087" y="5464941"/>
            <a:ext cx="5289585" cy="904578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5" name="TextBox 114"/>
          <p:cNvSpPr txBox="1"/>
          <p:nvPr/>
        </p:nvSpPr>
        <p:spPr>
          <a:xfrm>
            <a:off x="3228710" y="4901063"/>
            <a:ext cx="213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Platform specific instructions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16201" y="2287360"/>
            <a:ext cx="3508310" cy="557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Orchestration manager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757521" y="5646944"/>
            <a:ext cx="1579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blueprints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691996" y="297099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Baremetal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provider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434203" y="2107993"/>
            <a:ext cx="5319469" cy="2729831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7" name="Group 99"/>
          <p:cNvGrpSpPr/>
          <p:nvPr/>
        </p:nvGrpSpPr>
        <p:grpSpPr>
          <a:xfrm>
            <a:off x="1542731" y="3409489"/>
            <a:ext cx="2604304" cy="1332266"/>
            <a:chOff x="2652211" y="2889764"/>
            <a:chExt cx="2604304" cy="1332266"/>
          </a:xfrm>
        </p:grpSpPr>
        <p:sp>
          <p:nvSpPr>
            <p:cNvPr id="143" name="Rectangle 142"/>
            <p:cNvSpPr/>
            <p:nvPr/>
          </p:nvSpPr>
          <p:spPr>
            <a:xfrm>
              <a:off x="2907806" y="3621488"/>
              <a:ext cx="2221121" cy="321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MaaS</a:t>
              </a:r>
              <a:endParaRPr lang="en-US" sz="1400" dirty="0" smtClean="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11497" y="3364715"/>
              <a:ext cx="2221737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XClarity</a:t>
              </a:r>
              <a:endParaRPr lang="en-US" sz="1400" dirty="0" smtClean="0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394" y="3900772"/>
              <a:ext cx="2221121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……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704136" y="3132095"/>
              <a:ext cx="2221737" cy="3212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Ironic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652211" y="2889764"/>
              <a:ext cx="2221737" cy="321258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rgbClr val="FF0000"/>
                  </a:solidFill>
                </a:rPr>
                <a:t>ManageIQ</a:t>
              </a:r>
              <a:endParaRPr lang="en-US" sz="1400" dirty="0" smtClean="0">
                <a:solidFill>
                  <a:srgbClr val="FF0000"/>
                </a:solidFill>
              </a:endParaRPr>
            </a:p>
          </p:txBody>
        </p:sp>
      </p:grpSp>
      <p:cxnSp>
        <p:nvCxnSpPr>
          <p:cNvPr id="121" name="Elbow Connector 120"/>
          <p:cNvCxnSpPr>
            <a:stCxn id="116" idx="2"/>
            <a:endCxn id="147" idx="0"/>
          </p:cNvCxnSpPr>
          <p:nvPr/>
        </p:nvCxnSpPr>
        <p:spPr>
          <a:xfrm rot="5400000">
            <a:off x="3129449" y="2368581"/>
            <a:ext cx="565059" cy="15167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hape 83"/>
          <p:cNvCxnSpPr>
            <a:stCxn id="145" idx="2"/>
            <a:endCxn id="150" idx="0"/>
          </p:cNvCxnSpPr>
          <p:nvPr/>
        </p:nvCxnSpPr>
        <p:spPr>
          <a:xfrm rot="5400000">
            <a:off x="2100858" y="4673382"/>
            <a:ext cx="867245" cy="10039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01"/>
          <p:cNvGrpSpPr/>
          <p:nvPr/>
        </p:nvGrpSpPr>
        <p:grpSpPr>
          <a:xfrm>
            <a:off x="4011070" y="3402036"/>
            <a:ext cx="2604304" cy="1332266"/>
            <a:chOff x="2652211" y="2889764"/>
            <a:chExt cx="2604304" cy="1332266"/>
          </a:xfrm>
        </p:grpSpPr>
        <p:sp>
          <p:nvSpPr>
            <p:cNvPr id="138" name="Rectangle 137"/>
            <p:cNvSpPr/>
            <p:nvPr/>
          </p:nvSpPr>
          <p:spPr>
            <a:xfrm>
              <a:off x="2907806" y="3621488"/>
              <a:ext cx="2221121" cy="321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Azure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811497" y="3364715"/>
              <a:ext cx="2221737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Rackspace</a:t>
              </a:r>
              <a:endParaRPr lang="en-US" sz="1400" dirty="0" smtClean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035394" y="3900772"/>
              <a:ext cx="2221121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……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704136" y="3132095"/>
              <a:ext cx="2221737" cy="3212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Openstack</a:t>
              </a:r>
              <a:endParaRPr lang="en-US" sz="1400" dirty="0" smtClean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652211" y="2889764"/>
              <a:ext cx="2221737" cy="321258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</a:rPr>
                <a:t>EC2</a:t>
              </a:r>
            </a:p>
          </p:txBody>
        </p:sp>
      </p:grpSp>
      <p:cxnSp>
        <p:nvCxnSpPr>
          <p:cNvPr id="124" name="Shape 109"/>
          <p:cNvCxnSpPr>
            <a:stCxn id="116" idx="2"/>
            <a:endCxn id="142" idx="0"/>
          </p:cNvCxnSpPr>
          <p:nvPr/>
        </p:nvCxnSpPr>
        <p:spPr>
          <a:xfrm rot="16200000" flipH="1">
            <a:off x="4367344" y="2647441"/>
            <a:ext cx="557606" cy="95158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121940" y="3109497"/>
            <a:ext cx="1180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Cloud provider</a:t>
            </a:r>
          </a:p>
        </p:txBody>
      </p:sp>
      <p:cxnSp>
        <p:nvCxnSpPr>
          <p:cNvPr id="126" name="Elbow Connector 125"/>
          <p:cNvCxnSpPr>
            <a:stCxn id="140" idx="2"/>
            <a:endCxn id="153" idx="0"/>
          </p:cNvCxnSpPr>
          <p:nvPr/>
        </p:nvCxnSpPr>
        <p:spPr>
          <a:xfrm rot="5400000">
            <a:off x="4124992" y="4223676"/>
            <a:ext cx="869196" cy="189044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stCxn id="140" idx="2"/>
            <a:endCxn id="155" idx="0"/>
          </p:cNvCxnSpPr>
          <p:nvPr/>
        </p:nvCxnSpPr>
        <p:spPr>
          <a:xfrm rot="16200000" flipH="1">
            <a:off x="5139855" y="5099261"/>
            <a:ext cx="869196" cy="1392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hape 127"/>
          <p:cNvCxnSpPr>
            <a:stCxn id="110" idx="2"/>
            <a:endCxn id="114" idx="3"/>
          </p:cNvCxnSpPr>
          <p:nvPr/>
        </p:nvCxnSpPr>
        <p:spPr>
          <a:xfrm rot="5400000">
            <a:off x="6260062" y="2601603"/>
            <a:ext cx="3809237" cy="282201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114" idx="1"/>
            <a:endCxn id="116" idx="1"/>
          </p:cNvCxnSpPr>
          <p:nvPr/>
        </p:nvCxnSpPr>
        <p:spPr>
          <a:xfrm rot="10800000" flipH="1">
            <a:off x="1464087" y="2565896"/>
            <a:ext cx="952114" cy="3351335"/>
          </a:xfrm>
          <a:prstGeom prst="bentConnector3">
            <a:avLst>
              <a:gd name="adj1" fmla="val -7203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 rot="16200000">
            <a:off x="-102244" y="4015244"/>
            <a:ext cx="13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Node state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Application state</a:t>
            </a:r>
          </a:p>
        </p:txBody>
      </p:sp>
      <p:sp>
        <p:nvSpPr>
          <p:cNvPr id="131" name="Down Arrow 130"/>
          <p:cNvSpPr/>
          <p:nvPr/>
        </p:nvSpPr>
        <p:spPr>
          <a:xfrm>
            <a:off x="3816393" y="1398870"/>
            <a:ext cx="725202" cy="70912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3014229" y="1151584"/>
            <a:ext cx="2340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Command to deploy a workload</a:t>
            </a:r>
          </a:p>
        </p:txBody>
      </p:sp>
      <p:cxnSp>
        <p:nvCxnSpPr>
          <p:cNvPr id="133" name="Elbow Connector 132"/>
          <p:cNvCxnSpPr>
            <a:stCxn id="110" idx="1"/>
            <a:endCxn id="116" idx="3"/>
          </p:cNvCxnSpPr>
          <p:nvPr/>
        </p:nvCxnSpPr>
        <p:spPr>
          <a:xfrm rot="10800000" flipV="1">
            <a:off x="5924512" y="1509875"/>
            <a:ext cx="1602811" cy="1056019"/>
          </a:xfrm>
          <a:prstGeom prst="bentConnector3">
            <a:avLst>
              <a:gd name="adj1" fmla="val 34079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528531" y="1713298"/>
            <a:ext cx="1512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metadata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10344912" y="2453078"/>
            <a:ext cx="1205623" cy="838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3</a:t>
            </a:r>
            <a:r>
              <a:rPr lang="en-US" sz="1200" baseline="30000" dirty="0" smtClean="0">
                <a:solidFill>
                  <a:schemeClr val="tx1"/>
                </a:solidFill>
              </a:rPr>
              <a:t>rd</a:t>
            </a:r>
            <a:r>
              <a:rPr lang="en-US" sz="1200" dirty="0" smtClean="0">
                <a:solidFill>
                  <a:schemeClr val="tx1"/>
                </a:solidFill>
              </a:rPr>
              <a:t> party software repo</a:t>
            </a:r>
          </a:p>
        </p:txBody>
      </p:sp>
      <p:cxnSp>
        <p:nvCxnSpPr>
          <p:cNvPr id="136" name="Shape 135"/>
          <p:cNvCxnSpPr>
            <a:stCxn id="135" idx="2"/>
          </p:cNvCxnSpPr>
          <p:nvPr/>
        </p:nvCxnSpPr>
        <p:spPr>
          <a:xfrm rot="5400000">
            <a:off x="7418550" y="2626915"/>
            <a:ext cx="2864297" cy="4194052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757521" y="6177854"/>
            <a:ext cx="2031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software payload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604441" y="911759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Blueprints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1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98"/>
          <p:cNvGrpSpPr/>
          <p:nvPr/>
        </p:nvGrpSpPr>
        <p:grpSpPr>
          <a:xfrm>
            <a:off x="463576" y="1176341"/>
            <a:ext cx="6762894" cy="4841687"/>
            <a:chOff x="850989" y="1102949"/>
            <a:chExt cx="4164327" cy="3373359"/>
          </a:xfrm>
        </p:grpSpPr>
        <p:sp>
          <p:nvSpPr>
            <p:cNvPr id="52" name="Rectangle 51"/>
            <p:cNvSpPr/>
            <p:nvPr/>
          </p:nvSpPr>
          <p:spPr>
            <a:xfrm>
              <a:off x="856527" y="2229047"/>
              <a:ext cx="4158788" cy="1141474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90346" y="2359852"/>
              <a:ext cx="1693017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Orchestration technology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50989" y="1102949"/>
              <a:ext cx="4164326" cy="981031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90346" y="1102949"/>
              <a:ext cx="745433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Blueprints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50990" y="3540642"/>
              <a:ext cx="4164326" cy="935666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990346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Hardware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ThinkAgile</a:t>
              </a:r>
              <a:endParaRPr lang="en-US" sz="1800" dirty="0" smtClean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281033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Platform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Openstack</a:t>
              </a:r>
              <a:endParaRPr lang="en-US" sz="1800" dirty="0" smtClean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571720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User application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Hadoop</a:t>
              </a:r>
              <a:endParaRPr lang="en-US" sz="1800" dirty="0" smtClean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990346" y="275957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Description language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281033" y="275957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Orchestration runtime engine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90346" y="3593806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Platform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990346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Public cloud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281033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Private cloud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571720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/>
                <a:t>Baremetal</a:t>
              </a:r>
              <a:endParaRPr lang="en-US" sz="1800" dirty="0" smtClean="0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7410893" y="1437375"/>
            <a:ext cx="4412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Descriptive template that defines workload states, actions, interfaces, and relations.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410893" y="3170976"/>
            <a:ext cx="4412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Technology that defines terminologies, vocabulary, and runtime engine that enable automated blueprint deployment.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410893" y="5138503"/>
            <a:ext cx="4412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Host environment that supports workload requirements and scales dynamically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410893" y="975710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Blueprints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410893" y="2709311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Orchestration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410893" y="4676838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Platform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– Blueprints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4549" y="3049901"/>
            <a:ext cx="6762892" cy="140804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0" name="TextBox 29"/>
          <p:cNvSpPr txBox="1"/>
          <p:nvPr/>
        </p:nvSpPr>
        <p:spPr>
          <a:xfrm>
            <a:off x="470866" y="3049901"/>
            <a:ext cx="1210588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Blueprints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70866" y="3557446"/>
            <a:ext cx="1957940" cy="6632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Hardware</a:t>
            </a:r>
          </a:p>
          <a:p>
            <a:pPr algn="ctr"/>
            <a:r>
              <a:rPr lang="en-US" sz="1800" dirty="0" err="1" smtClean="0"/>
              <a:t>Ie</a:t>
            </a:r>
            <a:r>
              <a:rPr lang="en-US" sz="1800" dirty="0" smtClean="0"/>
              <a:t>. TA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566950" y="3557446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Platform</a:t>
            </a:r>
          </a:p>
          <a:p>
            <a:pPr algn="ctr"/>
            <a:r>
              <a:rPr lang="en-US" sz="1800" dirty="0" err="1" smtClean="0"/>
              <a:t>Ie</a:t>
            </a:r>
            <a:r>
              <a:rPr lang="en-US" sz="1800" dirty="0" smtClean="0"/>
              <a:t>. </a:t>
            </a:r>
            <a:r>
              <a:rPr lang="en-US" sz="1800" dirty="0" err="1" smtClean="0"/>
              <a:t>Openstack</a:t>
            </a:r>
            <a:endParaRPr lang="en-US" sz="1800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4663034" y="3557446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User application</a:t>
            </a:r>
          </a:p>
          <a:p>
            <a:pPr algn="ctr"/>
            <a:r>
              <a:rPr lang="en-US" sz="1800" dirty="0" err="1" smtClean="0"/>
              <a:t>Ie</a:t>
            </a:r>
            <a:r>
              <a:rPr lang="en-US" sz="1800" dirty="0" smtClean="0"/>
              <a:t>. </a:t>
            </a:r>
            <a:r>
              <a:rPr lang="en-US" sz="1800" dirty="0" err="1" smtClean="0"/>
              <a:t>Hadoop</a:t>
            </a:r>
            <a:endParaRPr lang="en-US" sz="1800" dirty="0" smtClean="0"/>
          </a:p>
        </p:txBody>
      </p:sp>
      <p:grpSp>
        <p:nvGrpSpPr>
          <p:cNvPr id="5" name="Group 47"/>
          <p:cNvGrpSpPr/>
          <p:nvPr/>
        </p:nvGrpSpPr>
        <p:grpSpPr>
          <a:xfrm>
            <a:off x="7528502" y="1098413"/>
            <a:ext cx="4412512" cy="1846660"/>
            <a:chOff x="7410893" y="975710"/>
            <a:chExt cx="4412512" cy="1846660"/>
          </a:xfrm>
        </p:grpSpPr>
        <p:sp>
          <p:nvSpPr>
            <p:cNvPr id="41" name="TextBox 40"/>
            <p:cNvSpPr txBox="1"/>
            <p:nvPr/>
          </p:nvSpPr>
          <p:spPr>
            <a:xfrm>
              <a:off x="7410893" y="1437375"/>
              <a:ext cx="44125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Configure hardware within a hyper-converge rack to establish base line environment such as VLAN, boot sequence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. 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410893" y="975710"/>
              <a:ext cx="3842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rgbClr val="0070C0"/>
                  </a:solidFill>
                  <a:latin typeface="Arial Black" pitchFamily="34" charset="0"/>
                  <a:cs typeface="Arial" pitchFamily="34" charset="0"/>
                </a:rPr>
                <a:t>**Hardware workload</a:t>
              </a:r>
            </a:p>
          </p:txBody>
        </p:sp>
      </p:grpSp>
      <p:grpSp>
        <p:nvGrpSpPr>
          <p:cNvPr id="6" name="Group 48"/>
          <p:cNvGrpSpPr/>
          <p:nvPr/>
        </p:nvGrpSpPr>
        <p:grpSpPr>
          <a:xfrm>
            <a:off x="7528502" y="3004697"/>
            <a:ext cx="4412512" cy="1846660"/>
            <a:chOff x="7410893" y="3007035"/>
            <a:chExt cx="4412512" cy="1846660"/>
          </a:xfrm>
        </p:grpSpPr>
        <p:sp>
          <p:nvSpPr>
            <p:cNvPr id="42" name="TextBox 41"/>
            <p:cNvSpPr txBox="1"/>
            <p:nvPr/>
          </p:nvSpPr>
          <p:spPr>
            <a:xfrm>
              <a:off x="7410893" y="3468700"/>
              <a:ext cx="44125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Install OS, agent, and application. Configure system and application to form software-defined platform such as </a:t>
              </a:r>
              <a:r>
                <a:rPr lang="en-US" sz="2000" dirty="0" err="1" smtClean="0">
                  <a:latin typeface="Calibri" pitchFamily="34" charset="0"/>
                  <a:cs typeface="Arial" pitchFamily="34" charset="0"/>
                </a:rPr>
                <a:t>Openstack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.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10893" y="3007035"/>
              <a:ext cx="32882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Platform workload</a:t>
              </a:r>
            </a:p>
          </p:txBody>
        </p:sp>
      </p:grpSp>
      <p:grpSp>
        <p:nvGrpSpPr>
          <p:cNvPr id="7" name="Group 49"/>
          <p:cNvGrpSpPr/>
          <p:nvPr/>
        </p:nvGrpSpPr>
        <p:grpSpPr>
          <a:xfrm>
            <a:off x="7528502" y="4910980"/>
            <a:ext cx="4412512" cy="1169551"/>
            <a:chOff x="7410893" y="5038360"/>
            <a:chExt cx="4412512" cy="1169551"/>
          </a:xfrm>
        </p:grpSpPr>
        <p:sp>
          <p:nvSpPr>
            <p:cNvPr id="43" name="TextBox 42"/>
            <p:cNvSpPr txBox="1"/>
            <p:nvPr/>
          </p:nvSpPr>
          <p:spPr>
            <a:xfrm>
              <a:off x="7410893" y="5500025"/>
              <a:ext cx="4412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Install and configure application and its dependencies.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10893" y="5038360"/>
              <a:ext cx="37610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Application workload</a:t>
              </a:r>
            </a:p>
          </p:txBody>
        </p:sp>
      </p:grpSp>
      <p:cxnSp>
        <p:nvCxnSpPr>
          <p:cNvPr id="54" name="Shape 53"/>
          <p:cNvCxnSpPr>
            <a:stCxn id="32" idx="0"/>
          </p:cNvCxnSpPr>
          <p:nvPr/>
        </p:nvCxnSpPr>
        <p:spPr>
          <a:xfrm rot="5400000" flipH="1" flipV="1">
            <a:off x="3401563" y="-569495"/>
            <a:ext cx="2175215" cy="6078669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hape 55"/>
          <p:cNvCxnSpPr>
            <a:stCxn id="33" idx="0"/>
            <a:endCxn id="45" idx="1"/>
          </p:cNvCxnSpPr>
          <p:nvPr/>
        </p:nvCxnSpPr>
        <p:spPr>
          <a:xfrm rot="5400000" flipH="1" flipV="1">
            <a:off x="5376253" y="1405197"/>
            <a:ext cx="321916" cy="398258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hape 62"/>
          <p:cNvCxnSpPr>
            <a:stCxn id="34" idx="2"/>
            <a:endCxn id="46" idx="1"/>
          </p:cNvCxnSpPr>
          <p:nvPr/>
        </p:nvCxnSpPr>
        <p:spPr>
          <a:xfrm rot="16200000" flipH="1">
            <a:off x="6124681" y="3737992"/>
            <a:ext cx="921144" cy="188649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165313" y="6396335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rial Black" pitchFamily="34" charset="0"/>
                <a:cs typeface="Arial" pitchFamily="34" charset="0"/>
              </a:rPr>
              <a:t>**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39121" y="6415113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Lenovo innovation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– Orchestration technology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87997" y="2578949"/>
            <a:ext cx="6753899" cy="1638325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05320" y="2766689"/>
            <a:ext cx="2749471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Orchestration technology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5320" y="3340402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Description language</a:t>
            </a:r>
          </a:p>
        </p:txBody>
      </p:sp>
      <p:sp>
        <p:nvSpPr>
          <p:cNvPr id="94" name="Rectangle 93"/>
          <p:cNvSpPr/>
          <p:nvPr/>
        </p:nvSpPr>
        <p:spPr>
          <a:xfrm>
            <a:off x="2701404" y="3340402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Orchestration runtime engine</a:t>
            </a:r>
          </a:p>
        </p:txBody>
      </p:sp>
      <p:grpSp>
        <p:nvGrpSpPr>
          <p:cNvPr id="4" name="Group 25"/>
          <p:cNvGrpSpPr/>
          <p:nvPr/>
        </p:nvGrpSpPr>
        <p:grpSpPr>
          <a:xfrm>
            <a:off x="7410893" y="1809107"/>
            <a:ext cx="4412512" cy="4313673"/>
            <a:chOff x="7410893" y="975710"/>
            <a:chExt cx="4412512" cy="4313673"/>
          </a:xfrm>
        </p:grpSpPr>
        <p:sp>
          <p:nvSpPr>
            <p:cNvPr id="27" name="TextBox 26"/>
            <p:cNvSpPr txBox="1"/>
            <p:nvPr/>
          </p:nvSpPr>
          <p:spPr>
            <a:xfrm>
              <a:off x="7410893" y="1437375"/>
              <a:ext cx="4412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Modeling language written in plain text that describes state, event, component, relation, parameters for installation and configuration.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10893" y="3965944"/>
              <a:ext cx="4412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Runtime binary that parse blueprint, responds to state change and event, and execute built-in function and custom scripts.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10893" y="975710"/>
              <a:ext cx="37610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Description language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10893" y="3504279"/>
              <a:ext cx="39186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Orchestration runtime</a:t>
              </a:r>
            </a:p>
          </p:txBody>
        </p:sp>
      </p:grpSp>
      <p:cxnSp>
        <p:nvCxnSpPr>
          <p:cNvPr id="32" name="Shape 31"/>
          <p:cNvCxnSpPr>
            <a:stCxn id="93" idx="0"/>
            <a:endCxn id="29" idx="1"/>
          </p:cNvCxnSpPr>
          <p:nvPr/>
        </p:nvCxnSpPr>
        <p:spPr>
          <a:xfrm rot="5400000" flipH="1" flipV="1">
            <a:off x="3847360" y="-223130"/>
            <a:ext cx="1300462" cy="5826603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94" idx="2"/>
            <a:endCxn id="30" idx="1"/>
          </p:cNvCxnSpPr>
          <p:nvPr/>
        </p:nvCxnSpPr>
        <p:spPr>
          <a:xfrm rot="16200000" flipH="1">
            <a:off x="5263191" y="2420807"/>
            <a:ext cx="564884" cy="3730519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– Platform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5"/>
          <p:cNvGrpSpPr/>
          <p:nvPr/>
        </p:nvGrpSpPr>
        <p:grpSpPr>
          <a:xfrm>
            <a:off x="548640" y="3198377"/>
            <a:ext cx="6762892" cy="1342935"/>
            <a:chOff x="463578" y="4675093"/>
            <a:chExt cx="6762892" cy="1342935"/>
          </a:xfrm>
        </p:grpSpPr>
        <p:sp>
          <p:nvSpPr>
            <p:cNvPr id="72" name="Rectangle 71"/>
            <p:cNvSpPr/>
            <p:nvPr/>
          </p:nvSpPr>
          <p:spPr>
            <a:xfrm>
              <a:off x="463578" y="4675093"/>
              <a:ext cx="6762892" cy="1342935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89893" y="4751398"/>
              <a:ext cx="1695261" cy="530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Platform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89893" y="5126879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Public cloud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785977" y="5126879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Private cloud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82061" y="5126879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/>
                <a:t>Baremetal</a:t>
              </a:r>
              <a:endParaRPr lang="en-US" sz="1800" dirty="0" smtClean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238653" y="1074994"/>
            <a:ext cx="4412512" cy="5444599"/>
            <a:chOff x="8654954" y="1074994"/>
            <a:chExt cx="4412512" cy="5444599"/>
          </a:xfrm>
        </p:grpSpPr>
        <p:sp>
          <p:nvSpPr>
            <p:cNvPr id="101" name="TextBox 100"/>
            <p:cNvSpPr txBox="1"/>
            <p:nvPr/>
          </p:nvSpPr>
          <p:spPr>
            <a:xfrm>
              <a:off x="8654954" y="3634010"/>
              <a:ext cx="44125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alibri" pitchFamily="34" charset="0"/>
                  <a:cs typeface="Arial" pitchFamily="34" charset="0"/>
                </a:rPr>
                <a:t>Openstack</a:t>
              </a:r>
              <a:endParaRPr lang="en-US" dirty="0" smtClean="0">
                <a:latin typeface="Calibri" pitchFamily="34" charset="0"/>
                <a:cs typeface="Arial" pitchFamily="34" charset="0"/>
              </a:endParaRPr>
            </a:p>
            <a:p>
              <a:r>
                <a:rPr lang="en-US" dirty="0" err="1" smtClean="0">
                  <a:latin typeface="Calibri" pitchFamily="34" charset="0"/>
                  <a:cs typeface="Arial" pitchFamily="34" charset="0"/>
                </a:rPr>
                <a:t>ThinkAgile</a:t>
              </a:r>
              <a:endParaRPr lang="en-US" dirty="0" smtClean="0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8654954" y="5319264"/>
              <a:ext cx="44125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Arial" pitchFamily="34" charset="0"/>
                </a:rPr>
                <a:t>Lenovo/</a:t>
              </a:r>
              <a:r>
                <a:rPr lang="en-US" dirty="0" err="1" smtClean="0">
                  <a:latin typeface="Calibri" pitchFamily="34" charset="0"/>
                  <a:cs typeface="Arial" pitchFamily="34" charset="0"/>
                </a:rPr>
                <a:t>xClarity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 cloud</a:t>
              </a:r>
            </a:p>
            <a:p>
              <a:r>
                <a:rPr lang="en-US" dirty="0" smtClean="0">
                  <a:latin typeface="Calibri" pitchFamily="34" charset="0"/>
                  <a:cs typeface="Arial" pitchFamily="34" charset="0"/>
                </a:rPr>
                <a:t>HP</a:t>
              </a:r>
            </a:p>
            <a:p>
              <a:r>
                <a:rPr lang="en-US" dirty="0" smtClean="0">
                  <a:latin typeface="Calibri" pitchFamily="34" charset="0"/>
                  <a:cs typeface="Arial" pitchFamily="34" charset="0"/>
                </a:rPr>
                <a:t>Dell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8654954" y="1074994"/>
              <a:ext cx="4412512" cy="2053588"/>
              <a:chOff x="8654954" y="1156471"/>
              <a:chExt cx="4412512" cy="2053588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8654954" y="1640399"/>
                <a:ext cx="441251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alibri" pitchFamily="34" charset="0"/>
                    <a:cs typeface="Arial" pitchFamily="34" charset="0"/>
                  </a:rPr>
                  <a:t>Amazon AWS</a:t>
                </a:r>
              </a:p>
              <a:p>
                <a:r>
                  <a:rPr lang="en-US" dirty="0" smtClean="0">
                    <a:latin typeface="Calibri" pitchFamily="34" charset="0"/>
                    <a:cs typeface="Arial" pitchFamily="34" charset="0"/>
                  </a:rPr>
                  <a:t>Azure</a:t>
                </a:r>
              </a:p>
              <a:p>
                <a:r>
                  <a:rPr lang="en-US" dirty="0" err="1" smtClean="0">
                    <a:latin typeface="Calibri" pitchFamily="34" charset="0"/>
                    <a:cs typeface="Arial" pitchFamily="34" charset="0"/>
                  </a:rPr>
                  <a:t>Rackspace</a:t>
                </a:r>
                <a:endParaRPr lang="en-US" dirty="0" smtClean="0">
                  <a:latin typeface="Calibri" pitchFamily="34" charset="0"/>
                  <a:cs typeface="Arial" pitchFamily="34" charset="0"/>
                </a:endParaRPr>
              </a:p>
              <a:p>
                <a:r>
                  <a:rPr lang="en-US" dirty="0" smtClean="0">
                    <a:latin typeface="Calibri" pitchFamily="34" charset="0"/>
                    <a:cs typeface="Arial" pitchFamily="34" charset="0"/>
                  </a:rPr>
                  <a:t>GCE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8654954" y="1156471"/>
                <a:ext cx="22461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>
                    <a:solidFill>
                      <a:schemeClr val="accent3">
                        <a:lumMod val="75000"/>
                      </a:schemeClr>
                    </a:solidFill>
                    <a:latin typeface="Arial Black" pitchFamily="34" charset="0"/>
                    <a:cs typeface="Arial" pitchFamily="34" charset="0"/>
                  </a:rPr>
                  <a:t>Public cloud</a:t>
                </a:r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8654954" y="3224513"/>
              <a:ext cx="2393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Private cloud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654954" y="4782171"/>
              <a:ext cx="19320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Baremetal</a:t>
              </a:r>
              <a:endPara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endParaRPr>
            </a:p>
          </p:txBody>
        </p:sp>
      </p:grpSp>
      <p:cxnSp>
        <p:nvCxnSpPr>
          <p:cNvPr id="29" name="Shape 28"/>
          <p:cNvCxnSpPr>
            <a:stCxn id="96" idx="0"/>
            <a:endCxn id="103" idx="1"/>
          </p:cNvCxnSpPr>
          <p:nvPr/>
        </p:nvCxnSpPr>
        <p:spPr>
          <a:xfrm rot="5400000" flipH="1" flipV="1">
            <a:off x="3824121" y="-764369"/>
            <a:ext cx="2344336" cy="648472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30"/>
          <p:cNvCxnSpPr>
            <a:stCxn id="97" idx="0"/>
            <a:endCxn id="104" idx="1"/>
          </p:cNvCxnSpPr>
          <p:nvPr/>
        </p:nvCxnSpPr>
        <p:spPr>
          <a:xfrm rot="5400000" flipH="1" flipV="1">
            <a:off x="5946923" y="1358433"/>
            <a:ext cx="194817" cy="438864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hape 32"/>
          <p:cNvCxnSpPr>
            <a:stCxn id="98" idx="2"/>
            <a:endCxn id="105" idx="1"/>
          </p:cNvCxnSpPr>
          <p:nvPr/>
        </p:nvCxnSpPr>
        <p:spPr>
          <a:xfrm rot="16200000" flipH="1">
            <a:off x="6742564" y="3516915"/>
            <a:ext cx="699618" cy="2292560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2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50989" y="2000253"/>
            <a:ext cx="1449114" cy="348615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Designer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Design, development and testing tools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06712" y="2376935"/>
            <a:ext cx="5671097" cy="123450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Orchestration Manager</a:t>
            </a:r>
            <a:endPara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Central management server, one per platform service</a:t>
            </a:r>
            <a:endParaRPr lang="en-US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56671" y="293039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03193" y="2369943"/>
            <a:ext cx="2871233" cy="1234507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Manager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Distributed agent, one per deployment target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606712" y="3810665"/>
            <a:ext cx="8667712" cy="1477928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Software Platform Provider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Platform </a:t>
            </a:r>
            <a:r>
              <a:rPr lang="en-US" sz="1200" dirty="0" err="1" smtClean="0">
                <a:solidFill>
                  <a:schemeClr val="tx1"/>
                </a:solidFill>
              </a:rPr>
              <a:t>plugin</a:t>
            </a:r>
            <a:r>
              <a:rPr lang="en-US" sz="1200" dirty="0" smtClean="0">
                <a:solidFill>
                  <a:schemeClr val="tx1"/>
                </a:solidFill>
              </a:rPr>
              <a:t> interface &amp; driver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51150" y="2000253"/>
            <a:ext cx="9014694" cy="348615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3" name="TextBox 52"/>
          <p:cNvSpPr txBox="1"/>
          <p:nvPr/>
        </p:nvSpPr>
        <p:spPr>
          <a:xfrm>
            <a:off x="5138402" y="2000253"/>
            <a:ext cx="3899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Workload Orchestration Runtime System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50989" y="1125676"/>
            <a:ext cx="6561350" cy="76156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Repository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Blueprint store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549575" y="1125676"/>
            <a:ext cx="3916268" cy="76156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Service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System optimization &amp; big data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56527" y="5645896"/>
            <a:ext cx="10609317" cy="63397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Platform Service Provider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Host environment on demand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3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96111" y="1714614"/>
            <a:ext cx="1449114" cy="4316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TextBox 24"/>
          <p:cNvSpPr txBox="1"/>
          <p:nvPr/>
        </p:nvSpPr>
        <p:spPr>
          <a:xfrm>
            <a:off x="649275" y="1759585"/>
            <a:ext cx="1385316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Designer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0725" y="204638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Description  language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10725" y="253804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Template creator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0725" y="302969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compiler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725" y="3521355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linter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0725" y="401301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packaging mgt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0725" y="45046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Dry run sandbox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351834" y="1983994"/>
            <a:ext cx="5671097" cy="2342137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TextBox 32"/>
          <p:cNvSpPr txBox="1"/>
          <p:nvPr/>
        </p:nvSpPr>
        <p:spPr>
          <a:xfrm>
            <a:off x="4326659" y="1983994"/>
            <a:ext cx="1624163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Orchestration Manager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24300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API server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82323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registry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189718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lifecycle management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24300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Data store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882323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Configuration manager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189718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Model manager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524300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Cloud provider </a:t>
            </a:r>
            <a:r>
              <a:rPr lang="en-US" sz="1100" dirty="0" err="1" smtClean="0"/>
              <a:t>plugin</a:t>
            </a:r>
            <a:r>
              <a:rPr lang="en-US" sz="1100" dirty="0" smtClean="0"/>
              <a:t> interface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82323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Constraint  checker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189718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version control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4300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authentication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882323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User CA generator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189718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agent </a:t>
            </a:r>
            <a:r>
              <a:rPr lang="en-US" sz="1100" dirty="0" err="1" smtClean="0"/>
              <a:t>provisioner</a:t>
            </a:r>
            <a:endParaRPr lang="en-US" sz="1100" dirty="0" smtClean="0"/>
          </a:p>
        </p:txBody>
      </p:sp>
      <p:grpSp>
        <p:nvGrpSpPr>
          <p:cNvPr id="4" name="Group 112"/>
          <p:cNvGrpSpPr/>
          <p:nvPr/>
        </p:nvGrpSpPr>
        <p:grpSpPr>
          <a:xfrm>
            <a:off x="8148315" y="1983994"/>
            <a:ext cx="2871233" cy="2342137"/>
            <a:chOff x="6337040" y="1880831"/>
            <a:chExt cx="2871233" cy="2382245"/>
          </a:xfrm>
        </p:grpSpPr>
        <p:sp>
          <p:nvSpPr>
            <p:cNvPr id="100" name="Rectangle 99"/>
            <p:cNvSpPr/>
            <p:nvPr/>
          </p:nvSpPr>
          <p:spPr>
            <a:xfrm>
              <a:off x="6337040" y="1880831"/>
              <a:ext cx="2871233" cy="2382245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7125072" y="1896221"/>
              <a:ext cx="13756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Arial" pitchFamily="34" charset="0"/>
                  <a:cs typeface="Arial" pitchFamily="34" charset="0"/>
                </a:rPr>
                <a:t>Workload Manager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509505" y="2157831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downloader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867528" y="2157831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parser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509505" y="2659732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installer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867528" y="2659732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cleaner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509505" y="3161633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State engine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867528" y="3161633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API client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509505" y="3688338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Error handler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867528" y="3688338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Configuration management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2351836" y="4410313"/>
            <a:ext cx="8667712" cy="1453045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0" name="TextBox 49"/>
          <p:cNvSpPr txBox="1"/>
          <p:nvPr/>
        </p:nvSpPr>
        <p:spPr>
          <a:xfrm>
            <a:off x="5724497" y="4439218"/>
            <a:ext cx="1867819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Software Platform Provider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2606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Amazon EC2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6892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GCE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21178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Azure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55464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Opensack</a:t>
            </a:r>
            <a:endParaRPr lang="en-US" sz="1100" dirty="0" smtClean="0"/>
          </a:p>
        </p:txBody>
      </p:sp>
      <p:sp>
        <p:nvSpPr>
          <p:cNvPr id="57" name="Rectangle 56"/>
          <p:cNvSpPr/>
          <p:nvPr/>
        </p:nvSpPr>
        <p:spPr>
          <a:xfrm>
            <a:off x="789750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Cloudsigma</a:t>
            </a:r>
            <a:endParaRPr lang="en-US" sz="1100" dirty="0" smtClean="0"/>
          </a:p>
        </p:txBody>
      </p:sp>
      <p:sp>
        <p:nvSpPr>
          <p:cNvPr id="60" name="Rectangle 59"/>
          <p:cNvSpPr/>
          <p:nvPr/>
        </p:nvSpPr>
        <p:spPr>
          <a:xfrm>
            <a:off x="9240371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Rackspace</a:t>
            </a:r>
            <a:endParaRPr lang="en-US" sz="1100" dirty="0" smtClean="0"/>
          </a:p>
        </p:txBody>
      </p:sp>
      <p:sp>
        <p:nvSpPr>
          <p:cNvPr id="61" name="Rectangle 60"/>
          <p:cNvSpPr/>
          <p:nvPr/>
        </p:nvSpPr>
        <p:spPr>
          <a:xfrm>
            <a:off x="252606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Joyent</a:t>
            </a:r>
            <a:endParaRPr lang="en-US" sz="1100" dirty="0" smtClean="0"/>
          </a:p>
        </p:txBody>
      </p:sp>
      <p:sp>
        <p:nvSpPr>
          <p:cNvPr id="62" name="Rectangle 61"/>
          <p:cNvSpPr/>
          <p:nvPr/>
        </p:nvSpPr>
        <p:spPr>
          <a:xfrm>
            <a:off x="386892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Vsphere</a:t>
            </a:r>
            <a:endParaRPr lang="en-US" sz="1100" dirty="0" smtClean="0"/>
          </a:p>
        </p:txBody>
      </p:sp>
      <p:sp>
        <p:nvSpPr>
          <p:cNvPr id="63" name="Rectangle 62"/>
          <p:cNvSpPr/>
          <p:nvPr/>
        </p:nvSpPr>
        <p:spPr>
          <a:xfrm>
            <a:off x="521178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MAAS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55464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LXD container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89750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Ironic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240371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xClarity</a:t>
            </a:r>
            <a:endParaRPr lang="en-US" sz="1100" dirty="0" smtClean="0"/>
          </a:p>
        </p:txBody>
      </p:sp>
      <p:sp>
        <p:nvSpPr>
          <p:cNvPr id="69" name="Rectangle 68"/>
          <p:cNvSpPr/>
          <p:nvPr/>
        </p:nvSpPr>
        <p:spPr>
          <a:xfrm>
            <a:off x="2196272" y="1714613"/>
            <a:ext cx="9014694" cy="431600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0" name="TextBox 69"/>
          <p:cNvSpPr txBox="1"/>
          <p:nvPr/>
        </p:nvSpPr>
        <p:spPr>
          <a:xfrm>
            <a:off x="5286284" y="1741920"/>
            <a:ext cx="2736647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Orchestration Runtime System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481210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auditor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481210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RPC interface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481210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Websocket</a:t>
            </a:r>
            <a:r>
              <a:rPr lang="en-US" sz="1100" dirty="0" smtClean="0"/>
              <a:t> data transporter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481210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Worker thread manager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96111" y="854762"/>
            <a:ext cx="6561350" cy="748739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8" name="TextBox 77"/>
          <p:cNvSpPr txBox="1"/>
          <p:nvPr/>
        </p:nvSpPr>
        <p:spPr>
          <a:xfrm>
            <a:off x="3797504" y="849292"/>
            <a:ext cx="1494320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Repository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17857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registry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977798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Metadata service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279511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Authentication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586906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Version manager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878398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Configuration filter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7412168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Utilization score card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10725" y="4996325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editor</a:t>
            </a:r>
          </a:p>
        </p:txBody>
      </p:sp>
      <p:sp>
        <p:nvSpPr>
          <p:cNvPr id="88" name="Rectangle 87"/>
          <p:cNvSpPr/>
          <p:nvPr/>
        </p:nvSpPr>
        <p:spPr>
          <a:xfrm>
            <a:off x="7294697" y="854762"/>
            <a:ext cx="3916268" cy="748739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9" name="TextBox 88"/>
          <p:cNvSpPr txBox="1"/>
          <p:nvPr/>
        </p:nvSpPr>
        <p:spPr>
          <a:xfrm>
            <a:off x="8610400" y="827958"/>
            <a:ext cx="1290738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Service</a:t>
            </a:r>
          </a:p>
        </p:txBody>
      </p:sp>
      <p:sp>
        <p:nvSpPr>
          <p:cNvPr id="90" name="Rectangle 89"/>
          <p:cNvSpPr/>
          <p:nvPr/>
        </p:nvSpPr>
        <p:spPr>
          <a:xfrm>
            <a:off x="8673771" y="110649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Blueprint pipeline</a:t>
            </a:r>
          </a:p>
        </p:txBody>
      </p:sp>
      <p:sp>
        <p:nvSpPr>
          <p:cNvPr id="91" name="Rectangle 90"/>
          <p:cNvSpPr/>
          <p:nvPr/>
        </p:nvSpPr>
        <p:spPr>
          <a:xfrm>
            <a:off x="9928297" y="1102965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optimization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10725" y="54879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Dependency illustrator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1647" y="6128628"/>
            <a:ext cx="10609317" cy="62329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4" name="TextBox 93"/>
          <p:cNvSpPr txBox="1"/>
          <p:nvPr/>
        </p:nvSpPr>
        <p:spPr>
          <a:xfrm>
            <a:off x="5286284" y="6110827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Platform Service Provider</a:t>
            </a:r>
          </a:p>
        </p:txBody>
      </p:sp>
      <p:sp>
        <p:nvSpPr>
          <p:cNvPr id="95" name="Rectangle 94"/>
          <p:cNvSpPr/>
          <p:nvPr/>
        </p:nvSpPr>
        <p:spPr>
          <a:xfrm>
            <a:off x="71127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Machine discovery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992354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Machine inspection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27342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Machine inventory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554504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Power mgt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83557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Network service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116654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Storage service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839772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Hypervisor service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9678803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Container service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Juju+LXD</a:t>
            </a:r>
            <a:r>
              <a:rPr lang="en-US" dirty="0" smtClean="0"/>
              <a:t> setup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46714" y="3754734"/>
            <a:ext cx="457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93701" y="3885476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Container internal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192.168.100.0/24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693701" y="3466200"/>
            <a:ext cx="6284161" cy="2307265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TextBox 40"/>
          <p:cNvSpPr txBox="1"/>
          <p:nvPr/>
        </p:nvSpPr>
        <p:spPr>
          <a:xfrm>
            <a:off x="2807354" y="5443222"/>
            <a:ext cx="1233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LXD containers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665325" y="1530927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Issue JUJU CLI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270129" y="3754734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89"/>
          <p:cNvGrpSpPr/>
          <p:nvPr/>
        </p:nvGrpSpPr>
        <p:grpSpPr>
          <a:xfrm>
            <a:off x="4667318" y="4070142"/>
            <a:ext cx="1205623" cy="1096081"/>
            <a:chOff x="7673003" y="4484829"/>
            <a:chExt cx="1205623" cy="1096081"/>
          </a:xfrm>
        </p:grpSpPr>
        <p:sp>
          <p:nvSpPr>
            <p:cNvPr id="27" name="Rectangle 26"/>
            <p:cNvSpPr/>
            <p:nvPr/>
          </p:nvSpPr>
          <p:spPr>
            <a:xfrm>
              <a:off x="7673003" y="4484829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</a:t>
              </a:r>
            </a:p>
            <a:p>
              <a:pPr algn="ctr"/>
              <a:r>
                <a:rPr lang="en-US" sz="1200" dirty="0" smtClean="0"/>
                <a:t>Machine-0</a:t>
              </a:r>
            </a:p>
            <a:p>
              <a:pPr algn="ctr"/>
              <a:r>
                <a:rPr lang="en-US" sz="1200" dirty="0" smtClean="0"/>
                <a:t>Manager node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73003" y="4484829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#3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6628152" y="3793796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90"/>
          <p:cNvGrpSpPr/>
          <p:nvPr/>
        </p:nvGrpSpPr>
        <p:grpSpPr>
          <a:xfrm>
            <a:off x="6025341" y="4070142"/>
            <a:ext cx="1205623" cy="1096081"/>
            <a:chOff x="9031026" y="4523891"/>
            <a:chExt cx="1205623" cy="1096081"/>
          </a:xfrm>
        </p:grpSpPr>
        <p:sp>
          <p:nvSpPr>
            <p:cNvPr id="86" name="Rectangle 85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 </a:t>
              </a:r>
            </a:p>
            <a:p>
              <a:pPr algn="ctr"/>
              <a:r>
                <a:rPr lang="en-US" sz="1200" dirty="0" smtClean="0"/>
                <a:t>GUI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031026" y="4523891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#4</a:t>
              </a:r>
            </a:p>
          </p:txBody>
        </p:sp>
      </p:grpSp>
      <p:cxnSp>
        <p:nvCxnSpPr>
          <p:cNvPr id="99" name="Straight Connector 98"/>
          <p:cNvCxnSpPr/>
          <p:nvPr/>
        </p:nvCxnSpPr>
        <p:spPr>
          <a:xfrm flipV="1">
            <a:off x="5553543" y="1950285"/>
            <a:ext cx="0" cy="21573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8169134" y="1950285"/>
            <a:ext cx="0" cy="21072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892706" y="3761897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93"/>
          <p:cNvGrpSpPr/>
          <p:nvPr/>
        </p:nvGrpSpPr>
        <p:grpSpPr>
          <a:xfrm>
            <a:off x="7383364" y="4039725"/>
            <a:ext cx="1205623" cy="1096081"/>
            <a:chOff x="9031026" y="4523891"/>
            <a:chExt cx="1205623" cy="1096081"/>
          </a:xfrm>
        </p:grpSpPr>
        <p:sp>
          <p:nvSpPr>
            <p:cNvPr id="95" name="Rectangle 94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Workload</a:t>
              </a:r>
            </a:p>
            <a:p>
              <a:pPr algn="ctr"/>
              <a:r>
                <a:rPr lang="en-US" sz="1200" dirty="0" smtClean="0"/>
                <a:t>XYZ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31026" y="452389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#N</a:t>
              </a:r>
            </a:p>
          </p:txBody>
        </p:sp>
      </p:grpSp>
      <p:cxnSp>
        <p:nvCxnSpPr>
          <p:cNvPr id="64" name="Straight Connector 63"/>
          <p:cNvCxnSpPr/>
          <p:nvPr/>
        </p:nvCxnSpPr>
        <p:spPr>
          <a:xfrm flipV="1">
            <a:off x="6902415" y="1950285"/>
            <a:ext cx="0" cy="214976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4146714" y="1669299"/>
            <a:ext cx="929857" cy="280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</a:rPr>
              <a:t>lxdbr0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13606" y="1255177"/>
            <a:ext cx="6900531" cy="4910418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1" name="TextBox 80"/>
          <p:cNvSpPr txBox="1"/>
          <p:nvPr/>
        </p:nvSpPr>
        <p:spPr>
          <a:xfrm>
            <a:off x="5312131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661003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012062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4" name="Rectangle 83"/>
          <p:cNvSpPr/>
          <p:nvPr/>
        </p:nvSpPr>
        <p:spPr>
          <a:xfrm>
            <a:off x="5196938" y="1669299"/>
            <a:ext cx="713210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520701" y="1669299"/>
            <a:ext cx="763428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772419" y="1669299"/>
            <a:ext cx="786265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H="1" flipV="1">
            <a:off x="4663172" y="1950285"/>
            <a:ext cx="4146" cy="1804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424239" y="587262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VM #1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Key Technology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- </a:t>
            </a:r>
            <a:r>
              <a:rPr lang="en-US" dirty="0" err="1" smtClean="0"/>
              <a:t>xClarity</a:t>
            </a:r>
            <a:r>
              <a:rPr lang="en-US" dirty="0" smtClean="0"/>
              <a:t> cloud model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juju cloud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49" y="1016053"/>
            <a:ext cx="8553077" cy="545789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037674" y="1477718"/>
            <a:ext cx="2966484" cy="3659404"/>
            <a:chOff x="9037674" y="1477718"/>
            <a:chExt cx="2966484" cy="3659404"/>
          </a:xfrm>
        </p:grpSpPr>
        <p:sp>
          <p:nvSpPr>
            <p:cNvPr id="6" name="TextBox 5"/>
            <p:cNvSpPr txBox="1"/>
            <p:nvPr/>
          </p:nvSpPr>
          <p:spPr>
            <a:xfrm>
              <a:off x="9037674" y="1967023"/>
              <a:ext cx="2966484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Same configuration to support both public clouds and private cloud.</a:t>
              </a:r>
            </a:p>
            <a:p>
              <a:endParaRPr lang="en-US" sz="2000" dirty="0" smtClean="0">
                <a:latin typeface="Calibri" pitchFamily="34" charset="0"/>
                <a:cs typeface="Arial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 Extend “provider” to enable integration with </a:t>
              </a:r>
              <a:r>
                <a:rPr lang="en-US" sz="2000" dirty="0" err="1" smtClean="0">
                  <a:latin typeface="Calibri" pitchFamily="34" charset="0"/>
                  <a:cs typeface="Arial" pitchFamily="34" charset="0"/>
                </a:rPr>
                <a:t>xClarity</a:t>
              </a: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.</a:t>
              </a:r>
            </a:p>
            <a:p>
              <a:endParaRPr lang="en-US" sz="2000" dirty="0" smtClean="0">
                <a:latin typeface="Calibri" pitchFamily="34" charset="0"/>
                <a:cs typeface="Arial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 Workload becomes “cloud” agnostic.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37674" y="1477718"/>
              <a:ext cx="25170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xClarity</a:t>
              </a:r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 cloud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model (charm)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juju control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50" y="928576"/>
            <a:ext cx="8654902" cy="554537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027048" y="1573619"/>
            <a:ext cx="2931700" cy="3508653"/>
            <a:chOff x="8899452" y="1573619"/>
            <a:chExt cx="2931700" cy="3508653"/>
          </a:xfrm>
        </p:grpSpPr>
        <p:sp>
          <p:nvSpPr>
            <p:cNvPr id="6" name="TextBox 5"/>
            <p:cNvSpPr txBox="1"/>
            <p:nvPr/>
          </p:nvSpPr>
          <p:spPr>
            <a:xfrm>
              <a:off x="8899452" y="2035284"/>
              <a:ext cx="292395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Base unit is a “service”.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Service can have more than 1 units to achieve HA.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Deployment can be on BM, VM, and LXD container.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99452" y="1573619"/>
              <a:ext cx="2931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Workload charm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2445488" y="5571460"/>
            <a:ext cx="797442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81029" y="5309850"/>
            <a:ext cx="1168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workload &amp; inheritance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charm layer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549" y="885044"/>
            <a:ext cx="7600914" cy="55889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80744" y="1437375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Provides foundation service that can be reused.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744" y="975710"/>
            <a:ext cx="1955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Base 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0744" y="2836270"/>
            <a:ext cx="41080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service that can be “connected” to,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eg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 DB. Parameters are managed by charm; connection method is determined by the application.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80744" y="2420772"/>
            <a:ext cx="265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Interface layer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80744" y="5343160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“states”, “hooks” and application logics.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0744" y="4927662"/>
            <a:ext cx="3032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ular Callout 7"/>
          <p:cNvSpPr/>
          <p:nvPr/>
        </p:nvSpPr>
        <p:spPr>
          <a:xfrm rot="5400000">
            <a:off x="5842590" y="1408815"/>
            <a:ext cx="4922874" cy="4465674"/>
          </a:xfrm>
          <a:prstGeom prst="wedgeRoundRectCallou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event lifecycle hooks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89021" y="1850065"/>
            <a:ext cx="57841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install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err="1" smtClean="0">
                <a:hlinkClick r:id="rId2"/>
              </a:rPr>
              <a:t>config</a:t>
            </a:r>
            <a:r>
              <a:rPr lang="en-US" dirty="0" smtClean="0">
                <a:hlinkClick r:id="rId2"/>
              </a:rPr>
              <a:t>-changed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start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upgrade-charm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stop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update-status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leader-elected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leader-settings-changed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071191" y="2634895"/>
            <a:ext cx="41569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[name]-relation-joined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[name]-relation-changed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[name]-relation-departed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[name]-relation-broken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[name]-storage-attached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[name]-storage-detaching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8640" y="1180214"/>
            <a:ext cx="5001555" cy="4497572"/>
          </a:xfrm>
          <a:prstGeom prst="round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interface sharing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2"/>
          <p:cNvGrpSpPr/>
          <p:nvPr/>
        </p:nvGrpSpPr>
        <p:grpSpPr>
          <a:xfrm>
            <a:off x="1743739" y="902474"/>
            <a:ext cx="8867553" cy="5725365"/>
            <a:chOff x="1831639" y="902475"/>
            <a:chExt cx="8271120" cy="5356098"/>
          </a:xfrm>
        </p:grpSpPr>
        <p:pic>
          <p:nvPicPr>
            <p:cNvPr id="7" name="Picture 6" descr="charm relation and interfac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6898" y="902475"/>
              <a:ext cx="8125861" cy="4062931"/>
            </a:xfrm>
            <a:prstGeom prst="rect">
              <a:avLst/>
            </a:prstGeom>
          </p:spPr>
        </p:pic>
        <p:pic>
          <p:nvPicPr>
            <p:cNvPr id="8" name="Picture 7" descr="charm_provid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639" y="5196238"/>
              <a:ext cx="2489200" cy="1054100"/>
            </a:xfrm>
            <a:prstGeom prst="rect">
              <a:avLst/>
            </a:prstGeom>
          </p:spPr>
        </p:pic>
        <p:pic>
          <p:nvPicPr>
            <p:cNvPr id="9" name="Picture 8" descr="charm_requires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3210" y="4734573"/>
              <a:ext cx="2476500" cy="1524000"/>
            </a:xfrm>
            <a:prstGeom prst="rect">
              <a:avLst/>
            </a:prstGeom>
          </p:spPr>
        </p:pic>
        <p:cxnSp>
          <p:nvCxnSpPr>
            <p:cNvPr id="12" name="Elbow Connector 11"/>
            <p:cNvCxnSpPr>
              <a:endCxn id="9" idx="1"/>
            </p:cNvCxnSpPr>
            <p:nvPr/>
          </p:nvCxnSpPr>
          <p:spPr>
            <a:xfrm flipV="1">
              <a:off x="4320839" y="5496573"/>
              <a:ext cx="2772371" cy="57830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flipV="1">
              <a:off x="3319251" y="5368705"/>
              <a:ext cx="3773960" cy="5412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19251" y="5622067"/>
              <a:ext cx="1801996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Define a relation category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27130" y="5448328"/>
              <a:ext cx="1511931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Interface must match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deployment: Before &amp; After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juju deploy command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749" y="1043172"/>
            <a:ext cx="5701002" cy="5267692"/>
          </a:xfrm>
          <a:prstGeom prst="rect">
            <a:avLst/>
          </a:prstGeom>
        </p:spPr>
      </p:pic>
      <p:pic>
        <p:nvPicPr>
          <p:cNvPr id="18" name="Picture 17" descr="juju deploy resul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7937" y="1257193"/>
            <a:ext cx="4744087" cy="521849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549656" y="1043172"/>
            <a:ext cx="0" cy="55846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-301435" y="3181687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Before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11541051" y="3052645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After</a:t>
            </a: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agent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agent overvi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960327"/>
            <a:ext cx="6028182" cy="5395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9265" y="1399063"/>
            <a:ext cx="474275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is distributed on each deployment target “machine”.</a:t>
            </a:r>
          </a:p>
          <a:p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is installed as part of node provisioning process, then runs as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systemd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service.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communicates to management node via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websocket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transportation layer (on server port 17070).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API server provides the same RPC interface for both workload agent and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commandline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tools.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has a unique ID and credential issued by manager node. </a:t>
            </a: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48918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intro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Charm intro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juju control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50" y="928576"/>
            <a:ext cx="8654902" cy="5545376"/>
          </a:xfrm>
          <a:prstGeom prst="rect">
            <a:avLst/>
          </a:prstGeom>
        </p:spPr>
      </p:pic>
      <p:grpSp>
        <p:nvGrpSpPr>
          <p:cNvPr id="4" name="Group 15"/>
          <p:cNvGrpSpPr/>
          <p:nvPr/>
        </p:nvGrpSpPr>
        <p:grpSpPr>
          <a:xfrm>
            <a:off x="9027048" y="1573619"/>
            <a:ext cx="2931700" cy="3508653"/>
            <a:chOff x="8899452" y="1573619"/>
            <a:chExt cx="2931700" cy="3508653"/>
          </a:xfrm>
        </p:grpSpPr>
        <p:sp>
          <p:nvSpPr>
            <p:cNvPr id="6" name="TextBox 5"/>
            <p:cNvSpPr txBox="1"/>
            <p:nvPr/>
          </p:nvSpPr>
          <p:spPr>
            <a:xfrm>
              <a:off x="8899452" y="2035284"/>
              <a:ext cx="292395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Base unit is a “service”.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Service can have more than 1 units to achieve HA.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Deployment can be on BM, VM, and LXD container.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99452" y="1573619"/>
              <a:ext cx="2931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Workload charm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2445488" y="5571460"/>
            <a:ext cx="797442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81029" y="5309850"/>
            <a:ext cx="1168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deploy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pattern 1 – pooled resource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15" name="Picture 14" descr="pattern limited resourc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248" y="933757"/>
            <a:ext cx="10020123" cy="584328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038750" y="2328530"/>
            <a:ext cx="3482751" cy="871870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95951" y="3934046"/>
            <a:ext cx="2413591" cy="489099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pattern 2 -- </a:t>
            </a:r>
            <a:r>
              <a:rPr lang="en-US" dirty="0" err="1" smtClean="0"/>
              <a:t>ondemand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11" name="Picture 10" descr="pattern resource ondeman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534" y="1279153"/>
            <a:ext cx="10515600" cy="534052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325829" y="3200400"/>
            <a:ext cx="3482751" cy="871870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7718</TotalTime>
  <Words>2305</Words>
  <Application>Microsoft Office PowerPoint</Application>
  <PresentationFormat>自定义</PresentationFormat>
  <Paragraphs>574</Paragraphs>
  <Slides>48</Slides>
  <Notes>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49" baseType="lpstr">
      <vt:lpstr>Blank</vt:lpstr>
      <vt:lpstr>Workload solution Demo #1</vt:lpstr>
      <vt:lpstr>Agenda</vt:lpstr>
      <vt:lpstr>Juju+MaaS setup</vt:lpstr>
      <vt:lpstr>Juju+LXD setup</vt:lpstr>
      <vt:lpstr>Charm intro</vt:lpstr>
      <vt:lpstr>Charm intro</vt:lpstr>
      <vt:lpstr>Charm deploy</vt:lpstr>
      <vt:lpstr>Deployment pattern 1 – pooled resource</vt:lpstr>
      <vt:lpstr>Deployment pattern 2 -- ondemand</vt:lpstr>
      <vt:lpstr>Pattern 1 example – Juju + MaaS</vt:lpstr>
      <vt:lpstr>Constraints</vt:lpstr>
      <vt:lpstr>Juju status</vt:lpstr>
      <vt:lpstr>Demo: charm deploy</vt:lpstr>
      <vt:lpstr>Charm development</vt:lpstr>
      <vt:lpstr>Create charm</vt:lpstr>
      <vt:lpstr>Code tree</vt:lpstr>
      <vt:lpstr>Charm chained states</vt:lpstr>
      <vt:lpstr>Chained-states</vt:lpstr>
      <vt:lpstr>Demo: chained-states</vt:lpstr>
      <vt:lpstr>Charm hooks</vt:lpstr>
      <vt:lpstr>Workload event lifecycle hooks</vt:lpstr>
      <vt:lpstr>Workload event lifecycle hooks</vt:lpstr>
      <vt:lpstr>Hook usage</vt:lpstr>
      <vt:lpstr>Demo: hooks</vt:lpstr>
      <vt:lpstr>Charm CentO compatibility</vt:lpstr>
      <vt:lpstr>What is this test</vt:lpstr>
      <vt:lpstr>Demo: CentOS compatibility</vt:lpstr>
      <vt:lpstr>Things learned</vt:lpstr>
      <vt:lpstr>幻灯片 29</vt:lpstr>
      <vt:lpstr>System Architecture</vt:lpstr>
      <vt:lpstr>Workload orchestration sequence diagram</vt:lpstr>
      <vt:lpstr>Use case demo: a workload deployment (≈4 min)</vt:lpstr>
      <vt:lpstr>System architecture overview</vt:lpstr>
      <vt:lpstr>Function Architecture – Level 1</vt:lpstr>
      <vt:lpstr>Level 1 – Blueprints</vt:lpstr>
      <vt:lpstr>Level 1 – Orchestration technology</vt:lpstr>
      <vt:lpstr>Level 1 – Platform</vt:lpstr>
      <vt:lpstr>Function Architecture – Level 2</vt:lpstr>
      <vt:lpstr>Function Architecture – Level 3</vt:lpstr>
      <vt:lpstr>Key Technology</vt:lpstr>
      <vt:lpstr>Juju - xClarity cloud model</vt:lpstr>
      <vt:lpstr>Workload model (charm)</vt:lpstr>
      <vt:lpstr>Reactive workload &amp; inheritance</vt:lpstr>
      <vt:lpstr>Workload event lifecycle hooks</vt:lpstr>
      <vt:lpstr>Workload interface sharing</vt:lpstr>
      <vt:lpstr>Workload deployment: Before &amp; After</vt:lpstr>
      <vt:lpstr>Workload agent</vt:lpstr>
      <vt:lpstr>幻灯片 48</vt:lpstr>
    </vt:vector>
  </TitlesOfParts>
  <Company>Lenovo.com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 Two Lines Maximum</dc:title>
  <dc:creator>Teri L Westberry-kutz</dc:creator>
  <cp:lastModifiedBy>Xiaogang XG2 Zhou</cp:lastModifiedBy>
  <cp:revision>618</cp:revision>
  <dcterms:created xsi:type="dcterms:W3CDTF">2016-12-01T13:15:27Z</dcterms:created>
  <dcterms:modified xsi:type="dcterms:W3CDTF">2017-04-18T02:53:41Z</dcterms:modified>
</cp:coreProperties>
</file>